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fl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0" r:id="rId17"/>
    <p:sldId id="271" r:id="rId18"/>
    <p:sldId id="272" r:id="rId19"/>
    <p:sldId id="273" r:id="rId20"/>
    <p:sldId id="281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80" d="100"/>
          <a:sy n="180" d="100"/>
        </p:scale>
        <p:origin x="-1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AB15F-6C2C-3949-8DEB-9542D97D66F7}" type="datetimeFigureOut">
              <a:rPr lang="fr-FR" smtClean="0"/>
              <a:t>13/01/15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4C218-CD30-1F48-AFD3-DE8B27109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5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C218-CD30-1F48-AFD3-DE8B271090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3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8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8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1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0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8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2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7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3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5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5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4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06FAD-AD24-A844-BFF0-1D9367AA3D66}" type="datetimeFigureOut">
              <a:rPr lang="fr-FR" smtClean="0"/>
              <a:t>13/01/15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FCFC9-4898-0744-A45E-439A510A67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9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jpg"/><Relationship Id="rId5" Type="http://schemas.openxmlformats.org/officeDocument/2006/relationships/image" Target="../media/image38.png"/><Relationship Id="rId1" Type="http://schemas.microsoft.com/office/2007/relationships/media" Target="../media/media1.flv"/><Relationship Id="rId2" Type="http://schemas.openxmlformats.org/officeDocument/2006/relationships/video" Target="../media/media1.fl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137" y="660400"/>
            <a:ext cx="7772400" cy="1470025"/>
          </a:xfrm>
        </p:spPr>
        <p:txBody>
          <a:bodyPr/>
          <a:lstStyle/>
          <a:p>
            <a:r>
              <a:rPr lang="en-US" dirty="0" smtClean="0"/>
              <a:t>A visible instrument for interferometry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599" y="2324803"/>
            <a:ext cx="6907533" cy="4357973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MASSIVE STARS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y</a:t>
            </a:r>
            <a:r>
              <a:rPr lang="en-US" sz="2300" dirty="0" smtClean="0"/>
              <a:t> </a:t>
            </a:r>
            <a:r>
              <a:rPr lang="en-US" sz="1600" b="1" dirty="0" smtClean="0"/>
              <a:t>Ph. Stee</a:t>
            </a:r>
          </a:p>
          <a:p>
            <a:r>
              <a:rPr lang="en-US" sz="1600" u="sng" dirty="0" smtClean="0"/>
              <a:t>Massive Stars sub-group:</a:t>
            </a:r>
          </a:p>
          <a:p>
            <a:r>
              <a:rPr lang="en-US" sz="1600" dirty="0" smtClean="0"/>
              <a:t>Borges </a:t>
            </a:r>
            <a:r>
              <a:rPr lang="en-US" sz="1600" dirty="0" err="1" smtClean="0"/>
              <a:t>Fernandes</a:t>
            </a:r>
            <a:r>
              <a:rPr lang="en-US" sz="1600" dirty="0" smtClean="0"/>
              <a:t> Marcelo</a:t>
            </a:r>
          </a:p>
          <a:p>
            <a:r>
              <a:rPr lang="en-US" sz="1600" dirty="0" err="1" smtClean="0"/>
              <a:t>Carciofi</a:t>
            </a:r>
            <a:r>
              <a:rPr lang="en-US" sz="1600" dirty="0" smtClean="0"/>
              <a:t> Alex</a:t>
            </a:r>
          </a:p>
          <a:p>
            <a:r>
              <a:rPr lang="en-US" sz="1600" dirty="0" smtClean="0"/>
              <a:t>de Wit Willem-Jan </a:t>
            </a:r>
          </a:p>
          <a:p>
            <a:r>
              <a:rPr lang="en-US" sz="1600" dirty="0" err="1" smtClean="0"/>
              <a:t>Domiciano</a:t>
            </a:r>
            <a:r>
              <a:rPr lang="en-US" sz="1600" dirty="0" smtClean="0"/>
              <a:t> de Souza Armando</a:t>
            </a:r>
          </a:p>
          <a:p>
            <a:r>
              <a:rPr lang="en-US" sz="1600" dirty="0" err="1" smtClean="0"/>
              <a:t>Faes</a:t>
            </a:r>
            <a:r>
              <a:rPr lang="en-US" sz="1600" dirty="0" smtClean="0"/>
              <a:t> Daniel</a:t>
            </a:r>
          </a:p>
          <a:p>
            <a:r>
              <a:rPr lang="en-US" sz="1600" dirty="0" err="1" smtClean="0"/>
              <a:t>Kostogryz</a:t>
            </a:r>
            <a:r>
              <a:rPr lang="en-US" sz="1600" dirty="0" smtClean="0"/>
              <a:t> Nadia </a:t>
            </a:r>
          </a:p>
          <a:p>
            <a:r>
              <a:rPr lang="en-US" sz="1600" dirty="0" err="1" smtClean="0">
                <a:solidFill>
                  <a:srgbClr val="FF0000"/>
                </a:solidFill>
              </a:rPr>
              <a:t>Meilland</a:t>
            </a:r>
            <a:r>
              <a:rPr lang="en-US" sz="1600" dirty="0" smtClean="0">
                <a:solidFill>
                  <a:srgbClr val="FF0000"/>
                </a:solidFill>
              </a:rPr>
              <a:t> Anthony</a:t>
            </a:r>
          </a:p>
          <a:p>
            <a:r>
              <a:rPr lang="en-US" sz="1600" dirty="0" err="1" smtClean="0"/>
              <a:t>Millour</a:t>
            </a:r>
            <a:r>
              <a:rPr lang="en-US" sz="1600" dirty="0" smtClean="0"/>
              <a:t> </a:t>
            </a:r>
            <a:r>
              <a:rPr lang="en-US" sz="1600" dirty="0" err="1" smtClean="0"/>
              <a:t>Florentin</a:t>
            </a:r>
            <a:endParaRPr lang="en-US" sz="1600" dirty="0" smtClean="0"/>
          </a:p>
          <a:p>
            <a:r>
              <a:rPr lang="en-US" sz="1600" dirty="0" err="1" smtClean="0"/>
              <a:t>Nardetto</a:t>
            </a:r>
            <a:r>
              <a:rPr lang="en-US" sz="1600" dirty="0" smtClean="0"/>
              <a:t> Nicolas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73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Stars: Stellar activity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05248" y="1340305"/>
            <a:ext cx="226774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000000"/>
                </a:solidFill>
                <a:latin typeface="Berlin Sans FB Demi" pitchFamily="34" charset="0"/>
              </a:rPr>
              <a:t>Magnetism</a:t>
            </a:r>
          </a:p>
          <a:p>
            <a:pPr algn="ctr"/>
            <a:endParaRPr lang="en-US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en-US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en-US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en-US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en-US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Direct measurement ?</a:t>
            </a:r>
          </a:p>
          <a:p>
            <a:pPr algn="ctr"/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Indirect measurement by the effect on the </a:t>
            </a: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</a:rPr>
              <a:t>circumstellar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 environment</a:t>
            </a:r>
            <a:endParaRPr lang="en-US" u="sng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331" y="1318022"/>
            <a:ext cx="226774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u="sng" dirty="0" smtClean="0">
                <a:solidFill>
                  <a:srgbClr val="000000"/>
                </a:solidFill>
                <a:latin typeface="Berlin Sans FB Demi" pitchFamily="34" charset="0"/>
              </a:rPr>
              <a:t>Pulsations</a:t>
            </a:r>
          </a:p>
          <a:p>
            <a:pPr algn="ctr"/>
            <a:endParaRPr lang="fr-FR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u="sng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u="sng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u="sng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Importance of NRP in the Be phenomenon</a:t>
            </a:r>
          </a:p>
          <a:p>
            <a:pPr algn="ctr"/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Measurement in </a:t>
            </a: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</a:rPr>
              <a:t>photospheric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 lines</a:t>
            </a:r>
          </a:p>
          <a:p>
            <a:pPr algn="ctr"/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S/N = 100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R &gt; 15000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 20km/s</a:t>
            </a:r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Indirect measurement in emission lines</a:t>
            </a:r>
            <a:endParaRPr lang="en-US" u="sng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15591" y="1592182"/>
            <a:ext cx="1771650" cy="1714500"/>
            <a:chOff x="3528" y="2772"/>
            <a:chExt cx="1380" cy="1380"/>
          </a:xfrm>
        </p:grpSpPr>
        <p:sp>
          <p:nvSpPr>
            <p:cNvPr id="7" name="Oval 18"/>
            <p:cNvSpPr>
              <a:spLocks noChangeArrowheads="1"/>
            </p:cNvSpPr>
            <p:nvPr/>
          </p:nvSpPr>
          <p:spPr bwMode="auto">
            <a:xfrm>
              <a:off x="3732" y="2982"/>
              <a:ext cx="942" cy="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pic>
          <p:nvPicPr>
            <p:cNvPr id="8" name="Picture 17" descr="ylm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DFD"/>
                </a:clrFrom>
                <a:clrTo>
                  <a:srgbClr val="FF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2772"/>
              <a:ext cx="1380" cy="1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1" descr="tausco_moir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12" y="1713778"/>
            <a:ext cx="1598807" cy="159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44208" y="1339917"/>
            <a:ext cx="2267744" cy="486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u="sng" dirty="0" err="1" smtClean="0">
                <a:solidFill>
                  <a:srgbClr val="000000"/>
                </a:solidFill>
                <a:latin typeface="Berlin Sans FB Demi" pitchFamily="34" charset="0"/>
              </a:rPr>
              <a:t>Stellar</a:t>
            </a:r>
            <a:r>
              <a:rPr lang="fr-FR" sz="2000" u="sng" dirty="0" smtClean="0">
                <a:solidFill>
                  <a:srgbClr val="000000"/>
                </a:solidFill>
                <a:latin typeface="Berlin Sans FB Demi" pitchFamily="34" charset="0"/>
              </a:rPr>
              <a:t> Spots</a:t>
            </a:r>
          </a:p>
          <a:p>
            <a:pPr algn="ctr"/>
            <a:endParaRPr lang="fr-FR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u="sng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fr-FR" sz="8000" dirty="0" smtClean="0">
                <a:solidFill>
                  <a:srgbClr val="000000"/>
                </a:solidFill>
                <a:latin typeface="Berlin Sans FB Demi" pitchFamily="34" charset="0"/>
              </a:rPr>
              <a:t>?</a:t>
            </a:r>
          </a:p>
          <a:p>
            <a:pPr algn="ctr"/>
            <a:endParaRPr lang="fr-FR" u="sng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fr-FR" dirty="0" err="1" smtClean="0">
                <a:solidFill>
                  <a:srgbClr val="000000"/>
                </a:solidFill>
                <a:latin typeface="Berlin Sans FB Demi" pitchFamily="34" charset="0"/>
              </a:rPr>
              <a:t>Yes</a:t>
            </a:r>
            <a:endParaRPr lang="fr-FR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fr-FR" dirty="0" smtClean="0">
                <a:solidFill>
                  <a:srgbClr val="000000"/>
                </a:solidFill>
                <a:latin typeface="Berlin Sans FB Demi" pitchFamily="34" charset="0"/>
              </a:rPr>
              <a:t>If convective zone due to </a:t>
            </a:r>
            <a:r>
              <a:rPr lang="fr-FR" dirty="0" err="1" smtClean="0">
                <a:solidFill>
                  <a:srgbClr val="000000"/>
                </a:solidFill>
                <a:latin typeface="Berlin Sans FB Demi" pitchFamily="34" charset="0"/>
              </a:rPr>
              <a:t>fast</a:t>
            </a:r>
            <a:r>
              <a:rPr lang="fr-FR" dirty="0" smtClean="0">
                <a:solidFill>
                  <a:srgbClr val="000000"/>
                </a:solidFill>
                <a:latin typeface="Berlin Sans FB Demi" pitchFamily="34" charset="0"/>
              </a:rPr>
              <a:t> rotation</a:t>
            </a:r>
            <a:endParaRPr lang="fr-FR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u="sng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fr-FR" sz="1600" dirty="0" err="1" smtClean="0">
                <a:solidFill>
                  <a:srgbClr val="000000"/>
                </a:solidFill>
                <a:latin typeface="Berlin Sans FB Demi" pitchFamily="34" charset="0"/>
              </a:rPr>
              <a:t>Detectable</a:t>
            </a:r>
            <a:r>
              <a:rPr lang="fr-FR" sz="1600" dirty="0" smtClean="0">
                <a:solidFill>
                  <a:srgbClr val="000000"/>
                </a:solidFill>
                <a:latin typeface="Berlin Sans FB Demi" pitchFamily="34" charset="0"/>
              </a:rPr>
              <a:t> ?</a:t>
            </a:r>
            <a:endParaRPr lang="fr-FR" sz="1600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sz="1600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endParaRPr lang="fr-FR" sz="16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" t="1184" r="73949" b="-1184"/>
          <a:stretch/>
        </p:blipFill>
        <p:spPr bwMode="auto">
          <a:xfrm>
            <a:off x="3419872" y="4848958"/>
            <a:ext cx="2016224" cy="190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32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833" y="39112"/>
            <a:ext cx="893938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Massive Stars: </a:t>
            </a:r>
            <a:r>
              <a:rPr lang="en-US" dirty="0" err="1" smtClean="0"/>
              <a:t>circumstellar</a:t>
            </a:r>
            <a:r>
              <a:rPr lang="en-US" dirty="0" smtClean="0"/>
              <a:t> environments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2" y="1196752"/>
            <a:ext cx="6516216" cy="2091625"/>
          </a:xfrm>
          <a:prstGeom prst="rect">
            <a:avLst/>
          </a:prstGeom>
        </p:spPr>
      </p:pic>
      <p:grpSp>
        <p:nvGrpSpPr>
          <p:cNvPr id="5" name="Groupe 17"/>
          <p:cNvGrpSpPr/>
          <p:nvPr/>
        </p:nvGrpSpPr>
        <p:grpSpPr>
          <a:xfrm>
            <a:off x="832317" y="2708920"/>
            <a:ext cx="1736843" cy="3339145"/>
            <a:chOff x="832317" y="2708920"/>
            <a:chExt cx="1736843" cy="333914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17" y="4038512"/>
              <a:ext cx="1371600" cy="2009553"/>
            </a:xfrm>
            <a:prstGeom prst="rect">
              <a:avLst/>
            </a:prstGeom>
          </p:spPr>
        </p:pic>
        <p:cxnSp>
          <p:nvCxnSpPr>
            <p:cNvPr id="7" name="Connecteur droit 6"/>
            <p:cNvCxnSpPr>
              <a:stCxn id="6" idx="0"/>
            </p:cNvCxnSpPr>
            <p:nvPr/>
          </p:nvCxnSpPr>
          <p:spPr>
            <a:xfrm flipV="1">
              <a:off x="1518117" y="2708920"/>
              <a:ext cx="1051043" cy="1329592"/>
            </a:xfrm>
            <a:prstGeom prst="line">
              <a:avLst/>
            </a:prstGeom>
            <a:ln w="349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11"/>
          <p:cNvGrpSpPr/>
          <p:nvPr/>
        </p:nvGrpSpPr>
        <p:grpSpPr>
          <a:xfrm>
            <a:off x="2929200" y="2708920"/>
            <a:ext cx="1371600" cy="3352007"/>
            <a:chOff x="2929200" y="2708920"/>
            <a:chExt cx="1371600" cy="3352007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200" y="4025650"/>
              <a:ext cx="1371600" cy="2035277"/>
            </a:xfrm>
            <a:prstGeom prst="rect">
              <a:avLst/>
            </a:prstGeom>
          </p:spPr>
        </p:pic>
        <p:cxnSp>
          <p:nvCxnSpPr>
            <p:cNvPr id="10" name="Connecteur droit 9"/>
            <p:cNvCxnSpPr>
              <a:stCxn id="9" idx="0"/>
            </p:cNvCxnSpPr>
            <p:nvPr/>
          </p:nvCxnSpPr>
          <p:spPr>
            <a:xfrm flipV="1">
              <a:off x="3615000" y="2708920"/>
              <a:ext cx="0" cy="1316730"/>
            </a:xfrm>
            <a:prstGeom prst="line">
              <a:avLst/>
            </a:prstGeom>
            <a:ln w="349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8"/>
          <p:cNvGrpSpPr/>
          <p:nvPr/>
        </p:nvGrpSpPr>
        <p:grpSpPr>
          <a:xfrm>
            <a:off x="5017432" y="2564904"/>
            <a:ext cx="1872208" cy="3516610"/>
            <a:chOff x="5017432" y="2564904"/>
            <a:chExt cx="1872208" cy="351661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32" y="4005064"/>
              <a:ext cx="1371600" cy="2076450"/>
            </a:xfrm>
            <a:prstGeom prst="rect">
              <a:avLst/>
            </a:prstGeom>
          </p:spPr>
        </p:pic>
        <p:cxnSp>
          <p:nvCxnSpPr>
            <p:cNvPr id="13" name="Connecteur droit 12"/>
            <p:cNvCxnSpPr>
              <a:stCxn id="12" idx="0"/>
            </p:cNvCxnSpPr>
            <p:nvPr/>
          </p:nvCxnSpPr>
          <p:spPr>
            <a:xfrm flipV="1">
              <a:off x="5703232" y="2564904"/>
              <a:ext cx="1186408" cy="1440160"/>
            </a:xfrm>
            <a:prstGeom prst="line">
              <a:avLst/>
            </a:prstGeom>
            <a:ln w="349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8"/>
          <p:cNvGrpSpPr/>
          <p:nvPr/>
        </p:nvGrpSpPr>
        <p:grpSpPr>
          <a:xfrm>
            <a:off x="7131657" y="2564904"/>
            <a:ext cx="1319613" cy="3516610"/>
            <a:chOff x="7131657" y="2564904"/>
            <a:chExt cx="1319613" cy="351661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1657" y="4005064"/>
              <a:ext cx="1319613" cy="2076450"/>
            </a:xfrm>
            <a:prstGeom prst="rect">
              <a:avLst/>
            </a:prstGeom>
          </p:spPr>
        </p:pic>
        <p:cxnSp>
          <p:nvCxnSpPr>
            <p:cNvPr id="16" name="Connecteur droit 15"/>
            <p:cNvCxnSpPr>
              <a:stCxn id="15" idx="0"/>
            </p:cNvCxnSpPr>
            <p:nvPr/>
          </p:nvCxnSpPr>
          <p:spPr>
            <a:xfrm flipH="1" flipV="1">
              <a:off x="7177672" y="2564904"/>
              <a:ext cx="613792" cy="1440160"/>
            </a:xfrm>
            <a:prstGeom prst="line">
              <a:avLst/>
            </a:prstGeom>
            <a:ln w="349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417032" y="3288377"/>
            <a:ext cx="6516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smtClean="0">
                <a:solidFill>
                  <a:srgbClr val="000000"/>
                </a:solidFill>
                <a:latin typeface="Berlin Sans FB Demi" pitchFamily="34" charset="0"/>
              </a:rPr>
              <a:t>Visible Spectrum of the classical Be star Alpha Arae</a:t>
            </a:r>
            <a:endParaRPr lang="en-US" sz="140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7536" y="6084285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smtClean="0">
                <a:solidFill>
                  <a:srgbClr val="000000"/>
                </a:solidFill>
                <a:latin typeface="Berlin Sans FB Demi" pitchFamily="34" charset="0"/>
              </a:rPr>
              <a:t>Towards the blue domain</a:t>
            </a:r>
          </a:p>
          <a:p>
            <a:pPr algn="ctr"/>
            <a:r>
              <a:rPr lang="en-US" sz="1400" smtClean="0">
                <a:solidFill>
                  <a:srgbClr val="000000"/>
                </a:solidFill>
                <a:latin typeface="Berlin Sans FB Demi" pitchFamily="34" charset="0"/>
              </a:rPr>
              <a:t>Atmospheric turbulence</a:t>
            </a:r>
            <a:endParaRPr lang="en-US" sz="1400" u="sng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49579" y="6053225"/>
            <a:ext cx="24482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smtClean="0">
                <a:solidFill>
                  <a:srgbClr val="000000"/>
                </a:solidFill>
                <a:latin typeface="Berlin Sans FB Demi" pitchFamily="34" charset="0"/>
              </a:rPr>
              <a:t>Acces to faint lines</a:t>
            </a:r>
          </a:p>
          <a:p>
            <a:pPr algn="ctr"/>
            <a:r>
              <a:rPr lang="en-US" sz="1400" smtClean="0">
                <a:solidFill>
                  <a:srgbClr val="000000"/>
                </a:solidFill>
                <a:latin typeface="Berlin Sans FB Demi" pitchFamily="34" charset="0"/>
              </a:rPr>
              <a:t>Precision &lt;1% on diff. Vis.</a:t>
            </a:r>
            <a:endParaRPr lang="en-US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518673" y="982057"/>
            <a:ext cx="2070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Out of the H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 line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9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Massive stars: image reconstruction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50" y="2008585"/>
            <a:ext cx="3104690" cy="3096344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954445"/>
              </p:ext>
            </p:extLst>
          </p:nvPr>
        </p:nvGraphicFramePr>
        <p:xfrm>
          <a:off x="2502579" y="5877272"/>
          <a:ext cx="453650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40"/>
                <a:gridCol w="660073"/>
                <a:gridCol w="660073"/>
                <a:gridCol w="660073"/>
                <a:gridCol w="660073"/>
                <a:gridCol w="660073"/>
              </a:tblGrid>
              <a:tr h="13829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Nb  de tel.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7T</a:t>
                      </a:r>
                      <a:endParaRPr lang="fr-FR" dirty="0"/>
                    </a:p>
                  </a:txBody>
                  <a:tcPr/>
                </a:tc>
              </a:tr>
              <a:tr h="210304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Temps d’</a:t>
                      </a:r>
                      <a:r>
                        <a:rPr lang="fr-FR" sz="1400" baseline="0" dirty="0" err="1" smtClean="0"/>
                        <a:t>obs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1.5n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0.6n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0.4n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634928" y="1721340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latin typeface="Berlin Sans FB Demi" pitchFamily="34" charset="0"/>
              </a:rPr>
              <a:t>HD62623 : 3 </a:t>
            </a:r>
            <a:r>
              <a:rPr lang="fr-FR" sz="1400" dirty="0" err="1" smtClean="0">
                <a:latin typeface="Berlin Sans FB Demi" pitchFamily="34" charset="0"/>
              </a:rPr>
              <a:t>nights</a:t>
            </a:r>
            <a:r>
              <a:rPr lang="fr-FR" sz="1400" dirty="0" smtClean="0">
                <a:latin typeface="Berlin Sans FB Demi" pitchFamily="34" charset="0"/>
              </a:rPr>
              <a:t> </a:t>
            </a:r>
            <a:r>
              <a:rPr lang="fr-FR" sz="1400" dirty="0" err="1" smtClean="0">
                <a:latin typeface="Berlin Sans FB Demi" pitchFamily="34" charset="0"/>
              </a:rPr>
              <a:t>with</a:t>
            </a:r>
            <a:r>
              <a:rPr lang="fr-FR" sz="1400" dirty="0" smtClean="0">
                <a:latin typeface="Berlin Sans FB Demi" pitchFamily="34" charset="0"/>
              </a:rPr>
              <a:t> AMBER</a:t>
            </a:r>
            <a:endParaRPr lang="fr-FR" sz="1400" dirty="0">
              <a:latin typeface="Berlin Sans FB Dem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1432" y="5104929"/>
            <a:ext cx="2079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latin typeface="Berlin Sans FB Demi" pitchFamily="34" charset="0"/>
              </a:rPr>
              <a:t>Millour</a:t>
            </a:r>
            <a:r>
              <a:rPr lang="fr-FR" sz="1400" dirty="0" smtClean="0">
                <a:latin typeface="Berlin Sans FB Demi" pitchFamily="34" charset="0"/>
              </a:rPr>
              <a:t> et al. 2011</a:t>
            </a:r>
            <a:endParaRPr lang="fr-FR" sz="1400" dirty="0">
              <a:latin typeface="Berlin Sans FB Dem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982" y="1566467"/>
            <a:ext cx="5321295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u="sng" dirty="0" err="1" smtClean="0">
                <a:latin typeface="Berlin Sans FB Demi" pitchFamily="34" charset="0"/>
              </a:rPr>
              <a:t>Difficulities</a:t>
            </a:r>
            <a:r>
              <a:rPr lang="en-US" sz="2000" u="sng" dirty="0" smtClean="0">
                <a:latin typeface="Berlin Sans FB Demi" pitchFamily="34" charset="0"/>
              </a:rPr>
              <a:t>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latin typeface="Berlin Sans FB Demi" pitchFamily="34" charset="0"/>
              </a:rPr>
              <a:t>phase closure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latin typeface="Berlin Sans FB Demi" pitchFamily="34" charset="0"/>
              </a:rPr>
              <a:t>Small </a:t>
            </a:r>
            <a:r>
              <a:rPr lang="en-US" dirty="0" err="1" smtClean="0">
                <a:latin typeface="Berlin Sans FB Demi" pitchFamily="34" charset="0"/>
              </a:rPr>
              <a:t>vivibilities</a:t>
            </a:r>
            <a:endParaRPr lang="en-US" dirty="0" smtClean="0"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latin typeface="Berlin Sans FB Demi" pitchFamily="34" charset="0"/>
            </a:endParaRPr>
          </a:p>
          <a:p>
            <a:pPr algn="just"/>
            <a:r>
              <a:rPr lang="en-US" sz="2000" u="sng" dirty="0" smtClean="0">
                <a:latin typeface="Berlin Sans FB Demi" pitchFamily="34" charset="0"/>
              </a:rPr>
              <a:t>In the V band the CE of </a:t>
            </a:r>
            <a:r>
              <a:rPr lang="en-US" sz="2000" u="sng" dirty="0" err="1" smtClean="0">
                <a:latin typeface="Berlin Sans FB Demi" pitchFamily="34" charset="0"/>
              </a:rPr>
              <a:t>masive</a:t>
            </a:r>
            <a:r>
              <a:rPr lang="en-US" sz="2000" u="sng" dirty="0" smtClean="0">
                <a:latin typeface="Berlin Sans FB Demi" pitchFamily="34" charset="0"/>
              </a:rPr>
              <a:t> stars are generally:</a:t>
            </a:r>
          </a:p>
          <a:p>
            <a:pPr algn="just"/>
            <a:endParaRPr lang="en-US" dirty="0" smtClean="0">
              <a:latin typeface="Berlin Sans FB Demi" pitchFamily="34" charset="0"/>
            </a:endParaRPr>
          </a:p>
          <a:p>
            <a:pPr algn="just"/>
            <a:endParaRPr lang="en-US" dirty="0" smtClean="0"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latin typeface="Berlin Sans FB Demi" pitchFamily="34" charset="0"/>
              </a:rPr>
              <a:t>In the continuum:</a:t>
            </a:r>
          </a:p>
          <a:p>
            <a:pPr algn="just"/>
            <a:r>
              <a:rPr lang="en-US" dirty="0" smtClean="0">
                <a:latin typeface="Berlin Sans FB Demi" pitchFamily="34" charset="0"/>
              </a:rPr>
              <a:t>Flux dominated by the central star</a:t>
            </a:r>
          </a:p>
          <a:p>
            <a:pPr algn="just"/>
            <a:r>
              <a:rPr lang="en-US" dirty="0" smtClean="0">
                <a:latin typeface="Berlin Sans FB Demi" pitchFamily="34" charset="0"/>
              </a:rPr>
              <a:t>Need high precision for the measurements (1%)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latin typeface="Berlin Sans FB Demi" pitchFamily="34" charset="0"/>
            </a:endParaRPr>
          </a:p>
          <a:p>
            <a:pPr algn="just"/>
            <a:endParaRPr lang="en-US" dirty="0" smtClean="0"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latin typeface="Berlin Sans FB Demi" pitchFamily="34" charset="0"/>
              </a:rPr>
              <a:t>In the emission lines:</a:t>
            </a:r>
          </a:p>
          <a:p>
            <a:pPr algn="just"/>
            <a:r>
              <a:rPr lang="en-US" dirty="0" smtClean="0">
                <a:latin typeface="Berlin Sans FB Demi" pitchFamily="34" charset="0"/>
              </a:rPr>
              <a:t>Continuum mostly unresolved « Auto-calibration »</a:t>
            </a:r>
          </a:p>
          <a:p>
            <a:pPr algn="just"/>
            <a:endParaRPr lang="fr-FR" dirty="0" smtClean="0">
              <a:latin typeface="Berlin Sans FB Demi" pitchFamily="34" charset="0"/>
            </a:endParaRPr>
          </a:p>
          <a:p>
            <a:pPr algn="just"/>
            <a:endParaRPr lang="fr-FR" dirty="0" smtClean="0">
              <a:latin typeface="Berlin Sans FB Demi" pitchFamily="34" charset="0"/>
            </a:endParaRPr>
          </a:p>
          <a:p>
            <a:pPr algn="just"/>
            <a:endParaRPr lang="fr-FR" dirty="0">
              <a:latin typeface="Berlin Sans FB Demi" pitchFamily="34" charset="0"/>
            </a:endParaRPr>
          </a:p>
          <a:p>
            <a:pPr algn="just"/>
            <a:endParaRPr lang="fr-FR" baseline="-25000" dirty="0" smtClean="0">
              <a:latin typeface="Berlin Sans FB Demi" pitchFamily="34" charset="0"/>
            </a:endParaRPr>
          </a:p>
          <a:p>
            <a:pPr algn="just"/>
            <a:endParaRPr lang="fr-FR" baseline="-25000" dirty="0">
              <a:latin typeface="Berlin Sans FB Demi" pitchFamily="34" charset="0"/>
            </a:endParaRPr>
          </a:p>
          <a:p>
            <a:pPr algn="just"/>
            <a:endParaRPr lang="fr-FR" baseline="-25000" dirty="0" smtClean="0">
              <a:latin typeface="Berlin Sans FB Demi" pitchFamily="34" charset="0"/>
            </a:endParaRPr>
          </a:p>
          <a:p>
            <a:pPr algn="just"/>
            <a:endParaRPr lang="fr-FR" baseline="-250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9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Massive Stars: </a:t>
            </a:r>
            <a:r>
              <a:rPr lang="en-US" dirty="0" err="1" smtClean="0"/>
              <a:t>circumstellar</a:t>
            </a:r>
            <a:r>
              <a:rPr lang="en-US" dirty="0" smtClean="0"/>
              <a:t> environments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objects: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	- Classical Be stars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	- 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Supergiants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 and unclassified B[e]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	- B &amp; A 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supergiants</a:t>
            </a: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	- Yellow 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hypergiants</a:t>
            </a: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	- Wolf-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Rayet</a:t>
            </a: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	- Novae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55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8519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Massive stars: classical Be stars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576106"/>
              </p:ext>
            </p:extLst>
          </p:nvPr>
        </p:nvGraphicFramePr>
        <p:xfrm>
          <a:off x="467544" y="5805264"/>
          <a:ext cx="387643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40"/>
                <a:gridCol w="660073"/>
                <a:gridCol w="660073"/>
                <a:gridCol w="660073"/>
                <a:gridCol w="660073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mV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</a:tr>
              <a:tr h="210304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Nb of Stars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102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3528" y="5445224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Berlin Sans FB Demi" pitchFamily="34" charset="0"/>
              </a:rPr>
              <a:t>Magnitude </a:t>
            </a:r>
            <a:r>
              <a:rPr lang="fr-FR" dirty="0" err="1" smtClean="0">
                <a:solidFill>
                  <a:srgbClr val="FF0000"/>
                </a:solidFill>
                <a:latin typeface="Berlin Sans FB Demi" pitchFamily="34" charset="0"/>
              </a:rPr>
              <a:t>is</a:t>
            </a:r>
            <a:r>
              <a:rPr lang="fr-FR" dirty="0" smtClean="0">
                <a:solidFill>
                  <a:srgbClr val="FF0000"/>
                </a:solidFill>
                <a:latin typeface="Berlin Sans FB Demi" pitchFamily="34" charset="0"/>
              </a:rPr>
              <a:t> not a </a:t>
            </a:r>
            <a:r>
              <a:rPr lang="fr-FR" dirty="0" err="1" smtClean="0">
                <a:solidFill>
                  <a:srgbClr val="FF0000"/>
                </a:solidFill>
                <a:latin typeface="Berlin Sans FB Demi" pitchFamily="34" charset="0"/>
              </a:rPr>
              <a:t>problem</a:t>
            </a:r>
            <a:r>
              <a:rPr lang="fr-FR" dirty="0" smtClean="0">
                <a:solidFill>
                  <a:srgbClr val="FF0000"/>
                </a:solidFill>
                <a:latin typeface="Berlin Sans FB Demi" pitchFamily="34" charset="0"/>
              </a:rPr>
              <a:t> !</a:t>
            </a:r>
            <a:endParaRPr lang="fr-FR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576" y="6550223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Frémat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et al. 2005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981" y="1340768"/>
            <a:ext cx="482906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Objectives 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Kinematics within different spectral lines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Link photosphere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  <a:sym typeface="Wingdings" pitchFamily="2" charset="2"/>
              </a:rPr>
              <a:t> environment</a:t>
            </a:r>
            <a:endParaRPr lang="en-US" sz="1600" dirty="0" smtClean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Be-Shell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  <a:sym typeface="Wingdings" pitchFamily="2" charset="2"/>
              </a:rPr>
              <a:t> i~90°  disk opening angle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  <a:sym typeface="Wingdings" pitchFamily="2" charset="2"/>
              </a:rPr>
              <a:t>Polar winds 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  <a:sym typeface="Wingdings" pitchFamily="2" charset="2"/>
              </a:rPr>
              <a:t>Statistical studies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  <a:sym typeface="Wingdings" pitchFamily="2" charset="2"/>
              </a:rPr>
              <a:t>Variability (Pulsation &amp; </a:t>
            </a: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  <a:cs typeface="Times New Roman"/>
                <a:sym typeface="Wingdings" pitchFamily="2" charset="2"/>
              </a:rPr>
              <a:t>Binarity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  <a:sym typeface="Wingdings" pitchFamily="2" charset="2"/>
              </a:rPr>
              <a:t>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  <a:sym typeface="Wingdings" pitchFamily="2" charset="2"/>
              </a:rPr>
              <a:t>Modeling : ionization, Temperature, density</a:t>
            </a:r>
          </a:p>
          <a:p>
            <a:pPr algn="just"/>
            <a:endParaRPr lang="en-US" sz="1600" dirty="0" smtClean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Needs :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</a:rPr>
              <a:t>R</a:t>
            </a:r>
            <a:r>
              <a:rPr lang="en-US" sz="1600" baseline="-25000" dirty="0" err="1" smtClean="0">
                <a:solidFill>
                  <a:srgbClr val="000000"/>
                </a:solidFill>
                <a:latin typeface="Berlin Sans FB Demi" pitchFamily="34" charset="0"/>
              </a:rPr>
              <a:t>min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 = 1500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 200 km/s</a:t>
            </a:r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R</a:t>
            </a:r>
            <a:r>
              <a:rPr lang="en-US" sz="1600" baseline="-25000" dirty="0" err="1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opt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 = 15000  20 km/s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Short baselines (20-50m)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High precision for the visibilities : 1-2%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Faint visibilities (lines)</a:t>
            </a:r>
          </a:p>
          <a:p>
            <a:pPr algn="just"/>
            <a:endParaRPr lang="en-US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31" y="836712"/>
            <a:ext cx="2116846" cy="56041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84141" y="6440850"/>
            <a:ext cx="2079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Stee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et al. 2012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2812" y="981527"/>
            <a:ext cx="2079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fr-FR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Cas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1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Massive stars: B[e]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0" t="5569" r="7459" b="40434"/>
          <a:stretch/>
        </p:blipFill>
        <p:spPr>
          <a:xfrm>
            <a:off x="5287451" y="1018039"/>
            <a:ext cx="3569257" cy="26242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4982" y="1556792"/>
            <a:ext cx="562115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Objectives 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Determine where the spectral lines are formed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Kinematics (disks </a:t>
            </a: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vs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 winds)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Objects classification (young/evolved/binaries)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Variability (images as a function of time)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Needs 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</a:rPr>
              <a:t>R</a:t>
            </a:r>
            <a:r>
              <a:rPr lang="en-US" sz="1600" baseline="-25000" dirty="0" err="1" smtClean="0">
                <a:solidFill>
                  <a:srgbClr val="000000"/>
                </a:solidFill>
                <a:latin typeface="Berlin Sans FB Demi" pitchFamily="34" charset="0"/>
              </a:rPr>
              <a:t>min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 = 1500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 200 km/s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R</a:t>
            </a:r>
            <a:r>
              <a:rPr lang="en-US" sz="1600" baseline="-25000" dirty="0" err="1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opt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 = 15000  20 km/s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Objects mostly faint in V</a:t>
            </a:r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sz="1600" dirty="0" smtClean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fr-FR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fr-FR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fr-FR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fr-FR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fr-FR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863954"/>
              </p:ext>
            </p:extLst>
          </p:nvPr>
        </p:nvGraphicFramePr>
        <p:xfrm>
          <a:off x="305597" y="5089336"/>
          <a:ext cx="321635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40"/>
                <a:gridCol w="660073"/>
                <a:gridCol w="660073"/>
                <a:gridCol w="660073"/>
              </a:tblGrid>
              <a:tr h="29375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mV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/>
                </a:tc>
              </a:tr>
              <a:tr h="210304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Nb of stars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287792" y="5809416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But non exhaustive list of targets</a:t>
            </a:r>
            <a:endParaRPr lang="en-US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50" y="3933055"/>
            <a:ext cx="2575330" cy="256840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00659" y="3642274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HD62623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80337" y="6501463"/>
            <a:ext cx="2079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Millour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et al. 2011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7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5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Massive stars: </a:t>
            </a:r>
            <a:r>
              <a:rPr lang="en-US" dirty="0" err="1" smtClean="0"/>
              <a:t>Corotating</a:t>
            </a:r>
            <a:r>
              <a:rPr lang="en-US" dirty="0" smtClean="0"/>
              <a:t>-Interacting regions</a:t>
            </a: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89277" y="1129419"/>
            <a:ext cx="3274612" cy="2168877"/>
            <a:chOff x="0" y="310"/>
            <a:chExt cx="3144" cy="206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0"/>
              <a:ext cx="3144" cy="1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93" y="2159"/>
              <a:ext cx="20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dirty="0" err="1">
                  <a:latin typeface="Times New Roman" pitchFamily="18" charset="0"/>
                </a:rPr>
                <a:t>Owocki</a:t>
              </a:r>
              <a:r>
                <a:rPr lang="fr-FR" sz="1600" dirty="0">
                  <a:latin typeface="Times New Roman" pitchFamily="18" charset="0"/>
                </a:rPr>
                <a:t>, Cranmer and </a:t>
              </a:r>
              <a:r>
                <a:rPr lang="fr-FR" sz="1600" dirty="0" err="1">
                  <a:latin typeface="Times New Roman" pitchFamily="18" charset="0"/>
                </a:rPr>
                <a:t>Fullerton</a:t>
              </a:r>
              <a:r>
                <a:rPr lang="fr-FR" sz="1600" dirty="0">
                  <a:latin typeface="Times New Roman" pitchFamily="18" charset="0"/>
                </a:rPr>
                <a:t>, 1995</a:t>
              </a: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4868334" y="1241778"/>
            <a:ext cx="3718280" cy="3403072"/>
            <a:chOff x="3139" y="347"/>
            <a:chExt cx="2621" cy="2330"/>
          </a:xfrm>
        </p:grpSpPr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3139" y="347"/>
              <a:ext cx="2621" cy="1812"/>
              <a:chOff x="3139" y="347"/>
              <a:chExt cx="2621" cy="1812"/>
            </a:xfrm>
          </p:grpSpPr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" y="347"/>
                <a:ext cx="1680" cy="1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4883" y="1054"/>
                <a:ext cx="81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600">
                    <a:latin typeface="Times New Roman" pitchFamily="18" charset="0"/>
                  </a:rPr>
                  <a:t>Pole-on view</a:t>
                </a:r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>
                <a:off x="3139" y="1947"/>
                <a:ext cx="262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sz="1600" dirty="0">
                    <a:latin typeface="Times New Roman" pitchFamily="18" charset="0"/>
                  </a:rPr>
                  <a:t>Harries et al. </a:t>
                </a:r>
                <a:r>
                  <a:rPr lang="fr-FR" sz="1600" dirty="0" smtClean="0">
                    <a:latin typeface="Times New Roman" pitchFamily="18" charset="0"/>
                  </a:rPr>
                  <a:t>1995</a:t>
                </a:r>
                <a:endParaRPr lang="fr-FR" sz="1600" dirty="0">
                  <a:latin typeface="Times New Roman" pitchFamily="18" charset="0"/>
                </a:endParaRPr>
              </a:p>
            </p:txBody>
          </p:sp>
        </p:grp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3458" y="2444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238533" y="4465637"/>
            <a:ext cx="396184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+mj-lt"/>
              </a:rPr>
              <a:t>Origin of these perturbations?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 Anchored </a:t>
            </a:r>
            <a:r>
              <a:rPr lang="en-US" sz="2400" dirty="0">
                <a:latin typeface="+mj-lt"/>
              </a:rPr>
              <a:t>magnetic </a:t>
            </a:r>
            <a:r>
              <a:rPr lang="en-US" sz="2400" dirty="0" smtClean="0">
                <a:latin typeface="+mj-lt"/>
              </a:rPr>
              <a:t>fields</a:t>
            </a:r>
            <a:endParaRPr lang="en-US" sz="2400" dirty="0">
              <a:latin typeface="+mj-lt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 Non</a:t>
            </a:r>
            <a:r>
              <a:rPr lang="en-US" sz="2400" dirty="0">
                <a:latin typeface="+mj-lt"/>
              </a:rPr>
              <a:t>-Radial pulsations</a:t>
            </a:r>
          </a:p>
          <a:p>
            <a:r>
              <a:rPr lang="en-US" sz="2400" dirty="0">
                <a:latin typeface="+mj-lt"/>
              </a:rPr>
              <a:t>+perturbation by fast rotation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691743"/>
            <a:ext cx="3098750" cy="321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563888" y="6458563"/>
            <a:ext cx="2588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Times New Roman" pitchFamily="18" charset="0"/>
              </a:rPr>
              <a:t>Dessart</a:t>
            </a:r>
            <a:r>
              <a:rPr lang="fr-FR" dirty="0">
                <a:latin typeface="Times New Roman" pitchFamily="18" charset="0"/>
              </a:rPr>
              <a:t> &amp; </a:t>
            </a:r>
            <a:r>
              <a:rPr lang="fr-FR" dirty="0" err="1">
                <a:latin typeface="Times New Roman" pitchFamily="18" charset="0"/>
              </a:rPr>
              <a:t>Chesneau</a:t>
            </a:r>
            <a:r>
              <a:rPr lang="fr-FR" dirty="0">
                <a:latin typeface="Times New Roman" pitchFamily="18" charset="0"/>
              </a:rPr>
              <a:t> </a:t>
            </a:r>
            <a:r>
              <a:rPr lang="fr-FR" dirty="0" smtClean="0">
                <a:latin typeface="Times New Roman" pitchFamily="18" charset="0"/>
              </a:rPr>
              <a:t>2002</a:t>
            </a:r>
            <a:endParaRPr lang="fr-FR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82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Massive stars: B &amp; A </a:t>
            </a:r>
            <a:r>
              <a:rPr lang="en-US" dirty="0" err="1" smtClean="0"/>
              <a:t>supergiants</a:t>
            </a:r>
            <a:endParaRPr lang="en-US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"/>
          <a:stretch>
            <a:fillRect/>
          </a:stretch>
        </p:blipFill>
        <p:spPr bwMode="auto">
          <a:xfrm>
            <a:off x="4898437" y="4064464"/>
            <a:ext cx="4112482" cy="24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37" y="1052736"/>
            <a:ext cx="4112482" cy="301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98437" y="6487708"/>
            <a:ext cx="41124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Chesneau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et al. 2010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983" y="1409395"/>
            <a:ext cx="472345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Objectives 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Diameters measurements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Extension in H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α 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(and other lines)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Mass loss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Asymmetry &amp; time evolution</a:t>
            </a:r>
            <a:endParaRPr lang="en-US" b="1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Problems : 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Over-resolved </a:t>
            </a:r>
            <a:r>
              <a:rPr lang="en-US" dirty="0">
                <a:solidFill>
                  <a:srgbClr val="000000"/>
                </a:solidFill>
                <a:latin typeface="Berlin Sans FB Demi" pitchFamily="34" charset="0"/>
              </a:rPr>
              <a:t>w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ith CHARA/VEGA</a:t>
            </a: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Solutions 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Concentrate on stars @ larger distances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Smaller baselines</a:t>
            </a:r>
            <a:endParaRPr lang="en-US" baseline="-250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3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Massive stars: Yellow </a:t>
            </a:r>
            <a:r>
              <a:rPr lang="en-US" dirty="0" err="1" smtClean="0">
                <a:solidFill>
                  <a:srgbClr val="000000"/>
                </a:solidFill>
              </a:rPr>
              <a:t>hypergiants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983" y="1409395"/>
            <a:ext cx="626922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Objectives: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Constrain the geometry in the continuum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Study the instabilities in the atmosphere (spectral lines)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Constrain the rotation (pseudo-photosphere)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Companions detection and spectrum disentangling</a:t>
            </a: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Needs :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R = 30000 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 10km/s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mV = 5 (8)</a:t>
            </a: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A least 2 targets identified (Nord hemisphere):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Cas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HR 8752</a:t>
            </a: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+ 2 </a:t>
            </a:r>
            <a:r>
              <a:rPr lang="en-US" sz="2000" dirty="0" err="1" smtClean="0">
                <a:solidFill>
                  <a:srgbClr val="000000"/>
                </a:solidFill>
                <a:latin typeface="Berlin Sans FB Demi" pitchFamily="34" charset="0"/>
              </a:rPr>
              <a:t>objets</a:t>
            </a:r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 with mV &lt; 8</a:t>
            </a: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+ 5 in the South hemisphere</a:t>
            </a:r>
          </a:p>
          <a:p>
            <a:pPr algn="just"/>
            <a:endParaRPr lang="fr-FR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56" y="1628800"/>
            <a:ext cx="2905435" cy="22757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57212" y="6152528"/>
            <a:ext cx="41124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Chesneau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et al. (2014)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91769" y="6331663"/>
            <a:ext cx="1751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D=3.6kc, UD=3.6mas!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R</a:t>
            </a:r>
            <a:r>
              <a:rPr lang="en-US" sz="1400" baseline="-25000" dirty="0" smtClean="0">
                <a:solidFill>
                  <a:srgbClr val="000000"/>
                </a:solidFill>
              </a:rPr>
              <a:t>*</a:t>
            </a:r>
            <a:r>
              <a:rPr lang="en-US" sz="1400" dirty="0" smtClean="0">
                <a:solidFill>
                  <a:srgbClr val="000000"/>
                </a:solidFill>
              </a:rPr>
              <a:t>=1380 </a:t>
            </a:r>
            <a:r>
              <a:rPr lang="en-US" sz="1400" dirty="0" err="1" smtClean="0">
                <a:solidFill>
                  <a:srgbClr val="000000"/>
                </a:solidFill>
              </a:rPr>
              <a:t>Rsol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10" name="eso1409a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2412" y="3954833"/>
            <a:ext cx="3483676" cy="195956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522412" y="5967862"/>
            <a:ext cx="92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HR5191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8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9" grpId="0"/>
      <p:bldP spid="9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3644" y="6527"/>
            <a:ext cx="8229600" cy="1143000"/>
          </a:xfrm>
        </p:spPr>
        <p:txBody>
          <a:bodyPr/>
          <a:lstStyle/>
          <a:p>
            <a:r>
              <a:rPr lang="en-US" dirty="0" smtClean="0"/>
              <a:t>Massive stars: Wolf </a:t>
            </a:r>
            <a:r>
              <a:rPr lang="en-US" dirty="0" err="1" smtClean="0"/>
              <a:t>Rayet</a:t>
            </a:r>
            <a:endParaRPr lang="en-US" dirty="0"/>
          </a:p>
        </p:txBody>
      </p:sp>
      <p:pic>
        <p:nvPicPr>
          <p:cNvPr id="5" name="Picture 5" descr="C:\Olivier\VEGA\Wolf_raye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61" y="1340768"/>
            <a:ext cx="268446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Olivier\VEGA\Journée_Fizeau\wr140a_sp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93096"/>
            <a:ext cx="38004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308304" y="4653136"/>
            <a:ext cx="10102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WR </a:t>
            </a:r>
            <a:r>
              <a:rPr lang="en-US" dirty="0" smtClean="0"/>
              <a:t>140</a:t>
            </a:r>
          </a:p>
          <a:p>
            <a:r>
              <a:rPr lang="en-US" dirty="0" smtClean="0"/>
              <a:t>mV=6.9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4983" y="1409395"/>
            <a:ext cx="47234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Objectives 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Extension in spectral lines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Probing the ionization structure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Modeling the mass loss(Hillier &amp; 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Dessart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Berlin Sans FB Demi" pitchFamily="34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tudy the 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binarity</a:t>
            </a: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Needs 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Large spectral lines 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R = 1500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 200 km/s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Objects faint in the visible (mV = 8)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Numerous and very bright emission lines</a:t>
            </a: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076056" y="4653136"/>
            <a:ext cx="3800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5076056" y="455083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V=5.4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Stars: Topics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Stellar surface studies</a:t>
            </a:r>
            <a:r>
              <a:rPr lang="en-US" dirty="0" smtClean="0"/>
              <a:t>: diameters, fast rotation, flattening, gravity darkening, differential rotation…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Multiplicity</a:t>
            </a:r>
            <a:r>
              <a:rPr lang="en-US" dirty="0" smtClean="0"/>
              <a:t>: Characterization of multiple systems, interactions between components…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Circumstellar</a:t>
            </a:r>
            <a:r>
              <a:rPr lang="en-US" dirty="0" smtClean="0">
                <a:solidFill>
                  <a:srgbClr val="FF0000"/>
                </a:solidFill>
              </a:rPr>
              <a:t> environments</a:t>
            </a:r>
            <a:r>
              <a:rPr lang="en-US" dirty="0" smtClean="0"/>
              <a:t>: geometry and kinematics, mass flux determination, surface/disk interface…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9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Olivier\VEGA\Wr137_sp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22" y="1377836"/>
            <a:ext cx="6992056" cy="47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0" y="2912533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775339" y="268393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4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0" y="1803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8349889" y="1294341"/>
            <a:ext cx="7620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dirty="0"/>
              <a:t>6</a:t>
            </a:r>
          </a:p>
          <a:p>
            <a:r>
              <a:rPr lang="fr-FR" sz="1400" dirty="0"/>
              <a:t>gain</a:t>
            </a:r>
          </a:p>
          <a:p>
            <a:r>
              <a:rPr lang="fr-FR" sz="1400" dirty="0"/>
              <a:t>(2 </a:t>
            </a:r>
            <a:r>
              <a:rPr lang="fr-FR" sz="1400" dirty="0" err="1"/>
              <a:t>mag</a:t>
            </a:r>
            <a:r>
              <a:rPr lang="fr-FR" sz="1400" dirty="0"/>
              <a:t>)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974725" y="6213475"/>
            <a:ext cx="19467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mateur spectrum</a:t>
            </a:r>
            <a:endParaRPr lang="en-US" dirty="0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8170686" y="4794779"/>
            <a:ext cx="6046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/>
              <a:t>Cont.</a:t>
            </a:r>
          </a:p>
          <a:p>
            <a:r>
              <a:rPr lang="en-US" sz="1400" dirty="0" smtClean="0"/>
              <a:t>V=7.9</a:t>
            </a:r>
            <a:endParaRPr lang="en-US" sz="1400" dirty="0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326445" y="1735666"/>
            <a:ext cx="1208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WR 137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8281988" y="2592288"/>
            <a:ext cx="6046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/>
              <a:t>V=6.4</a:t>
            </a:r>
            <a:endParaRPr lang="en-US" sz="1400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513644" y="652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Massive stars: Wolf Rayet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6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0409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Massive stars: Novae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2" y="1078281"/>
            <a:ext cx="2417023" cy="23762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84" y="3436791"/>
            <a:ext cx="2902440" cy="30243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51532" y="724601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T </a:t>
            </a:r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Pyx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observed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withAMBER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7216" y="6453336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Chesneau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et al. 2011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0378" y="959690"/>
            <a:ext cx="56211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Bright targets during a short period of time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Strong lines in emission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Rapid evolution of the 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circumstellar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 environment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Strong asymmetries developing</a:t>
            </a: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Reactivity + large number of baselines 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 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spectro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-imaging</a:t>
            </a: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  <a:sym typeface="Wingdings" pitchFamily="2" charset="2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  <a:sym typeface="Wingdings" pitchFamily="2" charset="2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  <a:sym typeface="Wingdings" pitchFamily="2" charset="2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Spectral resolution needed: at least 1500  200km/s</a:t>
            </a: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  <a:sym typeface="Wingdings" pitchFamily="2" charset="2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7200" y="4376010"/>
            <a:ext cx="49154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In </a:t>
            </a:r>
            <a:r>
              <a:rPr lang="en-US" dirty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37 years </a:t>
            </a:r>
          </a:p>
          <a:p>
            <a:pPr marL="2114550" lvl="4" indent="-285750" algn="just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13 novae with mV&lt;6</a:t>
            </a:r>
          </a:p>
          <a:p>
            <a:pPr marL="2114550" lvl="4" indent="-285750" algn="just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4 novae with mV&lt;4</a:t>
            </a:r>
          </a:p>
          <a:p>
            <a:pPr algn="just"/>
            <a:endParaRPr lang="en-US" dirty="0">
              <a:solidFill>
                <a:srgbClr val="000000"/>
              </a:solidFill>
              <a:latin typeface="Berlin Sans FB Demi" pitchFamily="34" charset="0"/>
              <a:sym typeface="Wingdings" pitchFamily="2" charset="2"/>
            </a:endParaRPr>
          </a:p>
          <a:p>
            <a:pPr algn="just"/>
            <a:endParaRPr lang="en-US" dirty="0">
              <a:solidFill>
                <a:srgbClr val="000000"/>
              </a:solidFill>
              <a:latin typeface="Berlin Sans FB Demi" pitchFamily="34" charset="0"/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4319" y="6097629"/>
            <a:ext cx="409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mV=8  1 nova / per year for VEGAS</a:t>
            </a:r>
          </a:p>
        </p:txBody>
      </p:sp>
      <p:sp useBgFill="1">
        <p:nvSpPr>
          <p:cNvPr id="15" name="Rectangle 2"/>
          <p:cNvSpPr>
            <a:spLocks noChangeArrowheads="1"/>
          </p:cNvSpPr>
          <p:nvPr/>
        </p:nvSpPr>
        <p:spPr bwMode="auto">
          <a:xfrm>
            <a:off x="120405" y="1023715"/>
            <a:ext cx="5866811" cy="48616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1970 	FH </a:t>
            </a:r>
            <a:r>
              <a:rPr lang="fr-FR" sz="1600" dirty="0" err="1"/>
              <a:t>Serpentis</a:t>
            </a:r>
            <a:r>
              <a:rPr lang="fr-FR" sz="1600" dirty="0"/>
              <a:t> 	4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1975 	V1500 </a:t>
            </a:r>
            <a:r>
              <a:rPr lang="fr-FR" sz="1600" dirty="0" err="1"/>
              <a:t>Cygni</a:t>
            </a:r>
            <a:r>
              <a:rPr lang="fr-FR" sz="1600" dirty="0"/>
              <a:t> 	2.0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1975 	V373 </a:t>
            </a:r>
            <a:r>
              <a:rPr lang="fr-FR" sz="1600" dirty="0" err="1"/>
              <a:t>Scuti</a:t>
            </a:r>
            <a:r>
              <a:rPr lang="fr-FR" sz="1600" dirty="0"/>
              <a:t> 	6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1976 	NQ </a:t>
            </a:r>
            <a:r>
              <a:rPr lang="fr-FR" sz="1600" dirty="0" err="1"/>
              <a:t>Vulpeculae</a:t>
            </a:r>
            <a:r>
              <a:rPr lang="fr-FR" sz="1600" dirty="0"/>
              <a:t> 	6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1978 	V1668 </a:t>
            </a:r>
            <a:r>
              <a:rPr lang="fr-FR" sz="1600" dirty="0" err="1"/>
              <a:t>Cygni</a:t>
            </a:r>
            <a:r>
              <a:rPr lang="fr-FR" sz="1600" dirty="0"/>
              <a:t> 	6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1984 	QU </a:t>
            </a:r>
            <a:r>
              <a:rPr lang="fr-FR" sz="1600" dirty="0" err="1"/>
              <a:t>Vulpeculae</a:t>
            </a:r>
            <a:r>
              <a:rPr lang="fr-FR" sz="1600" dirty="0"/>
              <a:t> 	5.2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1986 	V842 </a:t>
            </a:r>
            <a:r>
              <a:rPr lang="fr-FR" sz="1600" dirty="0" err="1"/>
              <a:t>Centauri</a:t>
            </a:r>
            <a:r>
              <a:rPr lang="fr-FR" sz="1600" dirty="0"/>
              <a:t> 	4.6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1991 	V838 </a:t>
            </a:r>
            <a:r>
              <a:rPr lang="fr-FR" sz="1600" dirty="0" err="1"/>
              <a:t>Herculis</a:t>
            </a:r>
            <a:r>
              <a:rPr lang="fr-FR" sz="1600" dirty="0"/>
              <a:t> 	5.0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1992 	V1974 </a:t>
            </a:r>
            <a:r>
              <a:rPr lang="fr-FR" sz="1600" dirty="0" err="1"/>
              <a:t>Cygni</a:t>
            </a:r>
            <a:r>
              <a:rPr lang="fr-FR" sz="1600" dirty="0"/>
              <a:t> 	4.2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1999 	V1494 </a:t>
            </a:r>
            <a:r>
              <a:rPr lang="fr-FR" sz="1600" dirty="0" err="1"/>
              <a:t>Aquilae</a:t>
            </a:r>
            <a:r>
              <a:rPr lang="fr-FR" sz="1600" dirty="0"/>
              <a:t> 	5.0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1999 	V382 </a:t>
            </a:r>
            <a:r>
              <a:rPr lang="fr-FR" sz="1600" dirty="0" err="1"/>
              <a:t>Velorum</a:t>
            </a:r>
            <a:r>
              <a:rPr lang="fr-FR" sz="1600" dirty="0"/>
              <a:t> 	2.6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2006 	RS </a:t>
            </a:r>
            <a:r>
              <a:rPr lang="fr-FR" sz="1600" dirty="0" err="1"/>
              <a:t>Ophiuchi</a:t>
            </a:r>
            <a:r>
              <a:rPr lang="fr-FR" sz="1600" dirty="0"/>
              <a:t> 	4.5 </a:t>
            </a:r>
            <a:r>
              <a:rPr lang="fr-FR" sz="1600" dirty="0" err="1"/>
              <a:t>mag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2007 	V1280 </a:t>
            </a:r>
            <a:r>
              <a:rPr lang="fr-FR" sz="1600" dirty="0" err="1"/>
              <a:t>Scorpii</a:t>
            </a:r>
            <a:r>
              <a:rPr lang="fr-FR" sz="1600" dirty="0"/>
              <a:t> 	3.7 </a:t>
            </a:r>
            <a:r>
              <a:rPr lang="fr-FR" sz="1600" dirty="0" err="1"/>
              <a:t>mag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3478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7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52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Massive stars: multiplicity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http://www.google.fr/url?source=imglanding&amp;ct=img&amp;q=http://upload.wikimedia.org/wikipedia/commons/thumb/7/7c/HD188753_orbit.jpg/250px-HD188753_orbit.jpg&amp;sa=X&amp;ei=K0caUfCPF4TKsgbEjoHQBA&amp;ved=0CAwQ8wc&amp;usg=AFQjCNGi_uu2hb5BfnhZeEFp0u9l1zXGg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398" y="1545720"/>
            <a:ext cx="3150348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>
            <a:off x="8388423" y="2060848"/>
            <a:ext cx="237205" cy="12462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7452320" y="2282636"/>
            <a:ext cx="1008112" cy="504057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2"/>
          <p:cNvSpPr txBox="1"/>
          <p:nvPr/>
        </p:nvSpPr>
        <p:spPr>
          <a:xfrm>
            <a:off x="8163823" y="1664556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</a:rPr>
              <a:t>1 mas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20171734">
            <a:off x="7811507" y="2339008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7-15 mas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5398" y="4069936"/>
            <a:ext cx="3150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Hierarchical triple system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ξ</a:t>
            </a:r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 Tau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Orbits: 7 &amp; 145 days</a:t>
            </a:r>
            <a:endParaRPr lang="en-US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982" y="1566467"/>
            <a:ext cx="54771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Why ?</a:t>
            </a:r>
          </a:p>
          <a:p>
            <a:pPr algn="just"/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Study of multiple systems provides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accurate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masses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Constraints on the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formation of massive stars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?</a:t>
            </a:r>
          </a:p>
          <a:p>
            <a:pPr algn="just"/>
            <a:endParaRPr lang="en-US" baseline="-250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982" y="3573016"/>
            <a:ext cx="547713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How ?</a:t>
            </a:r>
          </a:p>
          <a:p>
            <a:pPr algn="just"/>
            <a:endParaRPr lang="en-US" sz="1600" dirty="0" smtClean="0">
              <a:solidFill>
                <a:srgbClr val="000000"/>
              </a:solidFill>
              <a:latin typeface="+mj-lt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Need long and short baselines simultaneously</a:t>
            </a: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	=&gt; Image is a must have !</a:t>
            </a:r>
          </a:p>
          <a:p>
            <a:pPr algn="just"/>
            <a:endParaRPr lang="en-US" sz="2000" dirty="0" smtClean="0">
              <a:solidFill>
                <a:srgbClr val="000000"/>
              </a:solidFill>
              <a:latin typeface="+mj-lt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“Super-synthesis” effect thanks to spectral resolu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tion</a:t>
            </a:r>
            <a:endParaRPr lang="en-US" baseline="-25000" dirty="0" smtClean="0">
              <a:solidFill>
                <a:srgbClr val="000000"/>
              </a:solidFill>
              <a:latin typeface="+mj-lt"/>
            </a:endParaRPr>
          </a:p>
          <a:p>
            <a:pPr algn="just"/>
            <a:endParaRPr lang="fr-FR" baseline="-250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4941168"/>
            <a:ext cx="54771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fr-FR" sz="1600" dirty="0">
              <a:solidFill>
                <a:srgbClr val="000000"/>
              </a:solidFill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fr-FR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fr-FR" sz="1600" dirty="0">
              <a:solidFill>
                <a:srgbClr val="000000"/>
              </a:solidFill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Many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targets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up to V = 7</a:t>
            </a:r>
            <a:endParaRPr lang="fr-FR" sz="2000" baseline="-250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7422" y="2081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7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Massive stars: interaction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5536" y="1566467"/>
            <a:ext cx="4968552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u="sng" dirty="0" smtClean="0">
                <a:latin typeface="Berlin Sans FB Demi" pitchFamily="34" charset="0"/>
              </a:rPr>
              <a:t>X-Ray Be-binaries</a:t>
            </a:r>
            <a:r>
              <a:rPr lang="en-US" sz="2000" dirty="0" smtClean="0">
                <a:latin typeface="Berlin Sans FB Demi" pitchFamily="34" charset="0"/>
              </a:rPr>
              <a:t> : </a:t>
            </a:r>
            <a:r>
              <a:rPr lang="en-US" sz="1600" dirty="0" smtClean="0">
                <a:latin typeface="Berlin Sans FB Demi" pitchFamily="34" charset="0"/>
              </a:rPr>
              <a:t>Prototype  </a:t>
            </a:r>
            <a:r>
              <a:rPr lang="en-US" sz="1600" b="1" dirty="0" smtClean="0">
                <a:latin typeface="Times New Roman"/>
                <a:cs typeface="Times New Roman"/>
              </a:rPr>
              <a:t>β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err="1" smtClean="0">
                <a:latin typeface="Berlin Sans FB Demi" pitchFamily="34" charset="0"/>
                <a:cs typeface="Times New Roman"/>
              </a:rPr>
              <a:t>Lyr</a:t>
            </a:r>
            <a:endParaRPr lang="en-US" sz="1600" dirty="0" smtClean="0">
              <a:latin typeface="Berlin Sans FB Demi" pitchFamily="34" charset="0"/>
              <a:cs typeface="Times New Roman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latin typeface="Berlin Sans FB Demi" pitchFamily="34" charset="0"/>
                <a:cs typeface="Times New Roman"/>
              </a:rPr>
              <a:t>D = 1 mas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latin typeface="Berlin Sans FB Demi" pitchFamily="34" charset="0"/>
                <a:cs typeface="Times New Roman"/>
              </a:rPr>
              <a:t>T = 12.9 </a:t>
            </a:r>
            <a:r>
              <a:rPr lang="en-US" sz="1600" dirty="0" err="1" smtClean="0">
                <a:latin typeface="Berlin Sans FB Demi" pitchFamily="34" charset="0"/>
                <a:cs typeface="Times New Roman"/>
              </a:rPr>
              <a:t>jours</a:t>
            </a:r>
            <a:endParaRPr lang="en-US" sz="1600" dirty="0" smtClean="0">
              <a:latin typeface="Berlin Sans FB Demi" pitchFamily="34" charset="0"/>
              <a:cs typeface="Times New Roman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1600" dirty="0" smtClean="0">
              <a:latin typeface="Berlin Sans FB Demi" pitchFamily="34" charset="0"/>
              <a:cs typeface="Times New Roman"/>
            </a:endParaRPr>
          </a:p>
          <a:p>
            <a:pPr algn="just"/>
            <a:r>
              <a:rPr lang="en-US" sz="1600" dirty="0" smtClean="0">
                <a:latin typeface="Berlin Sans FB Demi" pitchFamily="34" charset="0"/>
                <a:cs typeface="Times New Roman"/>
              </a:rPr>
              <a:t>- Perfectly suited for imaging with 300m baselines</a:t>
            </a:r>
          </a:p>
          <a:p>
            <a:pPr algn="just"/>
            <a:r>
              <a:rPr lang="en-US" sz="1600" dirty="0" smtClean="0">
                <a:latin typeface="Berlin Sans FB Demi" pitchFamily="34" charset="0"/>
                <a:cs typeface="Times New Roman"/>
              </a:rPr>
              <a:t>- First convincing studies in the lines with VEGA </a:t>
            </a:r>
          </a:p>
          <a:p>
            <a:pPr algn="just"/>
            <a:r>
              <a:rPr lang="en-US" sz="1600" dirty="0" smtClean="0">
                <a:latin typeface="Berlin Sans FB Demi" pitchFamily="34" charset="0"/>
                <a:cs typeface="Times New Roman"/>
              </a:rPr>
              <a:t>- First image with MIRC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1600" dirty="0" smtClean="0">
              <a:latin typeface="Berlin Sans FB Demi" pitchFamily="34" charset="0"/>
              <a:cs typeface="Times New Roman"/>
            </a:endParaRPr>
          </a:p>
          <a:p>
            <a:pPr algn="just"/>
            <a:endParaRPr lang="en-US" sz="1600" dirty="0" smtClean="0">
              <a:latin typeface="Berlin Sans FB Demi" pitchFamily="34" charset="0"/>
              <a:cs typeface="Times New Roman"/>
            </a:endParaRPr>
          </a:p>
          <a:p>
            <a:pPr algn="just"/>
            <a:endParaRPr lang="en-US" sz="1600" dirty="0" smtClean="0">
              <a:latin typeface="Berlin Sans FB Demi" pitchFamily="34" charset="0"/>
              <a:cs typeface="Times New Roman"/>
            </a:endParaRPr>
          </a:p>
          <a:p>
            <a:pPr algn="just"/>
            <a:r>
              <a:rPr lang="en-US" sz="2000" u="sng" dirty="0" smtClean="0">
                <a:latin typeface="Berlin Sans FB Demi" pitchFamily="34" charset="0"/>
                <a:cs typeface="Times New Roman"/>
              </a:rPr>
              <a:t>Images in Continuum + Lines (H</a:t>
            </a:r>
            <a:r>
              <a:rPr lang="en-US" sz="2000" b="1" u="sng" dirty="0" smtClean="0">
                <a:latin typeface="Times New Roman"/>
                <a:cs typeface="Times New Roman"/>
              </a:rPr>
              <a:t>α</a:t>
            </a:r>
            <a:r>
              <a:rPr lang="en-US" sz="2000" u="sng" dirty="0" smtClean="0">
                <a:latin typeface="Berlin Sans FB Demi" pitchFamily="34" charset="0"/>
                <a:cs typeface="Times New Roman"/>
              </a:rPr>
              <a:t>, H</a:t>
            </a:r>
            <a:r>
              <a:rPr lang="en-US" sz="2000" b="1" u="sng" dirty="0" smtClean="0">
                <a:latin typeface="Times New Roman"/>
                <a:cs typeface="Times New Roman"/>
              </a:rPr>
              <a:t>β</a:t>
            </a:r>
            <a:r>
              <a:rPr lang="en-US" sz="2000" u="sng" dirty="0" smtClean="0">
                <a:latin typeface="Berlin Sans FB Demi" pitchFamily="34" charset="0"/>
                <a:cs typeface="Times New Roman"/>
              </a:rPr>
              <a:t> &amp; </a:t>
            </a:r>
            <a:r>
              <a:rPr lang="en-US" sz="2000" u="sng" dirty="0" err="1" smtClean="0">
                <a:latin typeface="Berlin Sans FB Demi" pitchFamily="34" charset="0"/>
                <a:cs typeface="Times New Roman"/>
              </a:rPr>
              <a:t>HeI</a:t>
            </a:r>
            <a:r>
              <a:rPr lang="en-US" sz="2000" u="sng" dirty="0" smtClean="0">
                <a:latin typeface="Berlin Sans FB Demi" pitchFamily="34" charset="0"/>
                <a:cs typeface="Times New Roman"/>
              </a:rPr>
              <a:t>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>
                <a:latin typeface="Berlin Sans FB Demi" pitchFamily="34" charset="0"/>
              </a:rPr>
              <a:t>Companion deformation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>
                <a:latin typeface="Berlin Sans FB Demi" pitchFamily="34" charset="0"/>
              </a:rPr>
              <a:t>Spatial geometry of the ionized </a:t>
            </a:r>
            <a:r>
              <a:rPr lang="en-US" sz="1400" dirty="0" err="1" smtClean="0">
                <a:latin typeface="Berlin Sans FB Demi" pitchFamily="34" charset="0"/>
              </a:rPr>
              <a:t>gaz</a:t>
            </a:r>
            <a:endParaRPr lang="en-US" sz="1400" dirty="0" smtClean="0"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>
                <a:latin typeface="Berlin Sans FB Demi" pitchFamily="34" charset="0"/>
              </a:rPr>
              <a:t>Gas kinematics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>
                <a:latin typeface="Berlin Sans FB Demi" pitchFamily="34" charset="0"/>
              </a:rPr>
              <a:t>Physical conditions for the CE (</a:t>
            </a:r>
            <a:r>
              <a:rPr lang="en-US" sz="1400" dirty="0" err="1" smtClean="0">
                <a:latin typeface="Berlin Sans FB Demi" pitchFamily="34" charset="0"/>
              </a:rPr>
              <a:t>T,</a:t>
            </a:r>
            <a:r>
              <a:rPr lang="en-US" sz="1400" b="1" dirty="0" err="1" smtClean="0">
                <a:latin typeface="Times New Roman"/>
                <a:cs typeface="Times New Roman"/>
              </a:rPr>
              <a:t>ρ</a:t>
            </a:r>
            <a:r>
              <a:rPr lang="en-US" sz="1400" dirty="0" smtClean="0">
                <a:latin typeface="Berlin Sans FB Demi" pitchFamily="34" charset="0"/>
                <a:cs typeface="Times New Roman"/>
              </a:rPr>
              <a:t>, </a:t>
            </a:r>
            <a:r>
              <a:rPr lang="en-US" sz="1400" dirty="0" err="1" smtClean="0">
                <a:latin typeface="Berlin Sans FB Demi" pitchFamily="34" charset="0"/>
                <a:cs typeface="Times New Roman"/>
              </a:rPr>
              <a:t>ni</a:t>
            </a:r>
            <a:r>
              <a:rPr lang="en-US" sz="1400" dirty="0" smtClean="0">
                <a:latin typeface="Berlin Sans FB Demi" pitchFamily="34" charset="0"/>
                <a:cs typeface="Times New Roman"/>
              </a:rPr>
              <a:t>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>
                <a:latin typeface="Berlin Sans FB Demi" pitchFamily="34" charset="0"/>
                <a:cs typeface="Times New Roman"/>
              </a:rPr>
              <a:t>Constraints on the mass loss</a:t>
            </a:r>
            <a:endParaRPr lang="en-US" sz="1400" dirty="0" smtClean="0"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sz="1400" dirty="0" smtClean="0">
              <a:latin typeface="Berlin Sans FB Demi" pitchFamily="34" charset="0"/>
            </a:endParaRPr>
          </a:p>
          <a:p>
            <a:pPr algn="just"/>
            <a:endParaRPr lang="en-US" sz="1400" dirty="0" smtClean="0">
              <a:latin typeface="Berlin Sans FB Demi" pitchFamily="34" charset="0"/>
            </a:endParaRPr>
          </a:p>
          <a:p>
            <a:pPr algn="just"/>
            <a:r>
              <a:rPr lang="en-US" sz="2000" dirty="0" smtClean="0">
                <a:latin typeface="Berlin Sans FB Demi" pitchFamily="34" charset="0"/>
              </a:rPr>
              <a:t>Other similar objects possible</a:t>
            </a:r>
            <a:endParaRPr lang="en-US" baseline="-25000" dirty="0">
              <a:latin typeface="Berlin Sans FB Dem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05" y="1268760"/>
            <a:ext cx="2966752" cy="53474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67268" y="1007150"/>
            <a:ext cx="3150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Images MIRC de </a:t>
            </a:r>
            <a:r>
              <a:rPr lang="el-GR" sz="1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fr-FR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Berlin Sans FB Demi" pitchFamily="34" charset="0"/>
                <a:cs typeface="Times New Roman"/>
              </a:rPr>
              <a:t>Lyr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algn="ctr"/>
            <a:r>
              <a:rPr lang="fr-F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</a:t>
            </a:r>
            <a:endParaRPr lang="fr-F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7022" y="6542364"/>
            <a:ext cx="3150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Zhao et al. 2008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58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223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Massive stars: global specifications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1196752"/>
            <a:ext cx="85689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u="sng" dirty="0" smtClean="0">
                <a:solidFill>
                  <a:srgbClr val="FF0000"/>
                </a:solidFill>
                <a:latin typeface="Berlin Sans FB Demi" pitchFamily="34" charset="0"/>
              </a:rPr>
              <a:t>Spectral modes</a:t>
            </a:r>
            <a:r>
              <a:rPr lang="en-US" sz="2000" dirty="0" smtClean="0">
                <a:solidFill>
                  <a:srgbClr val="FF0000"/>
                </a:solidFill>
                <a:latin typeface="Berlin Sans FB Demi" pitchFamily="34" charset="0"/>
              </a:rPr>
              <a:t> : 2, 3 </a:t>
            </a:r>
            <a:r>
              <a:rPr lang="en-US" sz="2000" dirty="0" err="1" smtClean="0">
                <a:solidFill>
                  <a:srgbClr val="FF0000"/>
                </a:solidFill>
                <a:latin typeface="Berlin Sans FB Demi" pitchFamily="34" charset="0"/>
              </a:rPr>
              <a:t>ou</a:t>
            </a:r>
            <a:r>
              <a:rPr lang="en-US" sz="2000" dirty="0" smtClean="0">
                <a:solidFill>
                  <a:srgbClr val="FF0000"/>
                </a:solidFill>
                <a:latin typeface="Berlin Sans FB Demi" pitchFamily="34" charset="0"/>
              </a:rPr>
              <a:t> 4</a:t>
            </a:r>
          </a:p>
          <a:p>
            <a:pPr algn="just"/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HR1 	: R=30000-40000 	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 7-10 km/s 	 Pulsations, rotation, </a:t>
            </a: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supergiants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 rotation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HR2 	: R=10000-15000 	 20-30 km/s 		 Fast Rotation, disks &amp; winds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MR 	: R=2000-5000 	 60-150 km/s	 Wolf-</a:t>
            </a: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Rayet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spectro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 faint CE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LR	: R&lt;500			 X		 Stellar diameters, reddened sources</a:t>
            </a:r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731" y="3356992"/>
            <a:ext cx="42844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u="sng" dirty="0" smtClean="0">
                <a:solidFill>
                  <a:srgbClr val="FF0000"/>
                </a:solidFill>
                <a:latin typeface="Berlin Sans FB Demi" pitchFamily="34" charset="0"/>
              </a:rPr>
              <a:t>Sensibility</a:t>
            </a:r>
            <a:r>
              <a:rPr lang="en-US" sz="2000" dirty="0" smtClean="0">
                <a:solidFill>
                  <a:srgbClr val="FF0000"/>
                </a:solidFill>
                <a:latin typeface="Berlin Sans FB Demi" pitchFamily="34" charset="0"/>
              </a:rPr>
              <a:t> :</a:t>
            </a:r>
          </a:p>
          <a:p>
            <a:pPr algn="just"/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mV = 5 for HR1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mV = 7 for HR2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mV = 9 for MR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mV = ? LR</a:t>
            </a:r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4348" y="3356992"/>
            <a:ext cx="4284476" cy="298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u="sng" dirty="0" smtClean="0">
                <a:solidFill>
                  <a:srgbClr val="FF0000"/>
                </a:solidFill>
                <a:latin typeface="Berlin Sans FB Demi" pitchFamily="34" charset="0"/>
              </a:rPr>
              <a:t>Measurements accuracy</a:t>
            </a:r>
            <a:r>
              <a:rPr lang="en-US" sz="2000" dirty="0" smtClean="0">
                <a:solidFill>
                  <a:srgbClr val="FF0000"/>
                </a:solidFill>
                <a:latin typeface="Berlin Sans FB Demi" pitchFamily="34" charset="0"/>
              </a:rPr>
              <a:t>:</a:t>
            </a:r>
          </a:p>
          <a:p>
            <a:pPr algn="just"/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Faint visibilities (stellar surfaces)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</a:t>
            </a:r>
            <a:r>
              <a:rPr lang="en-US" sz="1600" baseline="-250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v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= few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% in the continuum (Cont. </a:t>
            </a: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</a:rPr>
              <a:t>Env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.)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</a:t>
            </a:r>
            <a:r>
              <a:rPr lang="en-US" sz="1600" baseline="-250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v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= few 0.1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% in lines (Pulsations)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</a:t>
            </a:r>
            <a:r>
              <a:rPr lang="en-US" sz="1600" baseline="-250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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 = 1° in lines (Rotation/Pulsation)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Phase closure constraints</a:t>
            </a:r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5376951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u="sng" dirty="0" smtClean="0">
                <a:solidFill>
                  <a:srgbClr val="FF0000"/>
                </a:solidFill>
                <a:latin typeface="Berlin Sans FB Demi" pitchFamily="34" charset="0"/>
              </a:rPr>
              <a:t>Number of telescopes</a:t>
            </a:r>
            <a:r>
              <a:rPr lang="en-US" sz="2000" dirty="0" smtClean="0">
                <a:solidFill>
                  <a:srgbClr val="FF0000"/>
                </a:solidFill>
                <a:latin typeface="Berlin Sans FB Demi" pitchFamily="34" charset="0"/>
              </a:rPr>
              <a:t>: </a:t>
            </a:r>
          </a:p>
          <a:p>
            <a:pPr algn="just"/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At least 5 telescopes for 1 image/night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Short baselines mandatory (20-30m) and large (&gt;300m) depending on the science objectives.</a:t>
            </a:r>
          </a:p>
          <a:p>
            <a:pPr algn="just"/>
            <a:endParaRPr lang="en-US" sz="20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38587"/>
            <a:ext cx="8229600" cy="1143000"/>
          </a:xfrm>
        </p:spPr>
        <p:txBody>
          <a:bodyPr/>
          <a:lstStyle/>
          <a:p>
            <a:r>
              <a:rPr lang="en-US" dirty="0" smtClean="0"/>
              <a:t>Where ?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381027" cy="32403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04413"/>
            <a:ext cx="3805091" cy="32166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5375" y="4328448"/>
            <a:ext cx="38884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Many large baselines (330m)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Flexible organization</a:t>
            </a: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2 “small” baselines (34m &amp; 66m)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Fixe telescopes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Only small telescopes</a:t>
            </a:r>
          </a:p>
        </p:txBody>
      </p:sp>
      <p:sp>
        <p:nvSpPr>
          <p:cNvPr id="8" name="Plus 22"/>
          <p:cNvSpPr/>
          <p:nvPr/>
        </p:nvSpPr>
        <p:spPr>
          <a:xfrm>
            <a:off x="179511" y="4357022"/>
            <a:ext cx="475863" cy="504056"/>
          </a:xfrm>
          <a:prstGeom prst="mathPl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oins 8"/>
          <p:cNvSpPr/>
          <p:nvPr/>
        </p:nvSpPr>
        <p:spPr>
          <a:xfrm>
            <a:off x="181319" y="5708797"/>
            <a:ext cx="475863" cy="36004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047862" y="4150532"/>
            <a:ext cx="4000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Many short baselines (10-50m)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Large telescopes 8.2m (UT)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AT 1.6m = 1 more mag compared to CHARA</a:t>
            </a:r>
          </a:p>
          <a:p>
            <a:pPr algn="just"/>
            <a:endParaRPr 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aximum number of 4 telescopes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No large baselines ( &gt; 200 m )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ESO organization ;-)</a:t>
            </a:r>
          </a:p>
        </p:txBody>
      </p:sp>
      <p:sp>
        <p:nvSpPr>
          <p:cNvPr id="11" name="Plus 25"/>
          <p:cNvSpPr/>
          <p:nvPr/>
        </p:nvSpPr>
        <p:spPr>
          <a:xfrm>
            <a:off x="4571999" y="4541688"/>
            <a:ext cx="475863" cy="504056"/>
          </a:xfrm>
          <a:prstGeom prst="mathPl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oins 11"/>
          <p:cNvSpPr/>
          <p:nvPr/>
        </p:nvSpPr>
        <p:spPr>
          <a:xfrm>
            <a:off x="4562584" y="5708797"/>
            <a:ext cx="475863" cy="36004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43608" y="6309319"/>
            <a:ext cx="8604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Stellar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surfaces 		vs    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Circumstellar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environments</a:t>
            </a:r>
            <a:endParaRPr lang="fr-FR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686278" y="773668"/>
            <a:ext cx="84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295842" y="825499"/>
            <a:ext cx="58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VLTI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8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26306"/>
            <a:ext cx="8229600" cy="1143000"/>
          </a:xfrm>
        </p:spPr>
        <p:txBody>
          <a:bodyPr/>
          <a:lstStyle/>
          <a:p>
            <a:r>
              <a:rPr lang="en-US" dirty="0" smtClean="0"/>
              <a:t>MROI ?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7"/>
          <a:stretch/>
        </p:blipFill>
        <p:spPr>
          <a:xfrm>
            <a:off x="0" y="1268758"/>
            <a:ext cx="9144000" cy="38527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5301208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9 movable telescopes (1.4 m)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28 stations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Baselines from 8 to 340 m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Large or compact configurations possible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47167" y="660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15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5778" y="31754"/>
            <a:ext cx="8229600" cy="1143000"/>
          </a:xfrm>
        </p:spPr>
        <p:txBody>
          <a:bodyPr/>
          <a:lstStyle/>
          <a:p>
            <a:r>
              <a:rPr lang="en-US" dirty="0" smtClean="0"/>
              <a:t>Massive Stars: Scientific production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503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very productive topic: </a:t>
            </a:r>
            <a:r>
              <a:rPr lang="en-US" sz="2400" dirty="0" smtClean="0">
                <a:solidFill>
                  <a:srgbClr val="FF0000"/>
                </a:solidFill>
              </a:rPr>
              <a:t>14 papers </a:t>
            </a:r>
            <a:r>
              <a:rPr lang="en-US" sz="2400" dirty="0" smtClean="0"/>
              <a:t>are about massive/hot stars for a total of </a:t>
            </a:r>
            <a:r>
              <a:rPr lang="en-US" sz="2400" dirty="0" smtClean="0">
                <a:solidFill>
                  <a:srgbClr val="FF0000"/>
                </a:solidFill>
              </a:rPr>
              <a:t>24 VEGA papers </a:t>
            </a:r>
          </a:p>
          <a:p>
            <a:pPr marL="0" indent="0">
              <a:buNone/>
            </a:pPr>
            <a:r>
              <a:rPr lang="en-US" sz="2400" dirty="0" smtClean="0"/>
              <a:t>10 papers on the geometry &amp; kinematics of the </a:t>
            </a:r>
            <a:r>
              <a:rPr lang="en-US" sz="2400" dirty="0" err="1" smtClean="0"/>
              <a:t>circumstellar</a:t>
            </a:r>
            <a:r>
              <a:rPr lang="en-US" sz="2400" dirty="0" smtClean="0"/>
              <a:t> environment mainly in H</a:t>
            </a:r>
            <a:r>
              <a:rPr lang="en-US" sz="2400" dirty="0" smtClean="0">
                <a:latin typeface="Symbol" charset="2"/>
                <a:cs typeface="Symbol" charset="2"/>
              </a:rPr>
              <a:t>a: </a:t>
            </a:r>
            <a:r>
              <a:rPr lang="fr-FR" sz="2400" dirty="0" smtClean="0">
                <a:solidFill>
                  <a:srgbClr val="000000"/>
                </a:solidFill>
              </a:rPr>
              <a:t>(AB Aur, </a:t>
            </a:r>
            <a:r>
              <a:rPr lang="fr-FR" sz="2400" dirty="0" err="1" smtClean="0">
                <a:solidFill>
                  <a:srgbClr val="000000"/>
                </a:solidFill>
              </a:rPr>
              <a:t>Deneb</a:t>
            </a:r>
            <a:r>
              <a:rPr lang="fr-FR" sz="2400" dirty="0" smtClean="0">
                <a:solidFill>
                  <a:srgbClr val="000000"/>
                </a:solidFill>
              </a:rPr>
              <a:t> &amp; </a:t>
            </a:r>
            <a:r>
              <a:rPr lang="fr-FR" sz="2400" dirty="0" err="1" smtClean="0">
                <a:solidFill>
                  <a:srgbClr val="000000"/>
                </a:solidFill>
              </a:rPr>
              <a:t>Rigel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 48 Per &amp; </a:t>
            </a:r>
            <a:r>
              <a:rPr lang="el-GR" sz="2400" b="1" dirty="0" smtClean="0">
                <a:solidFill>
                  <a:srgbClr val="000000"/>
                </a:solidFill>
                <a:cs typeface="Times New Roman"/>
              </a:rPr>
              <a:t>ψ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 Per,  </a:t>
            </a:r>
            <a:r>
              <a:rPr lang="el-GR" sz="2400" b="1" dirty="0" smtClean="0">
                <a:solidFill>
                  <a:srgbClr val="000000"/>
                </a:solidFill>
                <a:cs typeface="Times New Roman"/>
              </a:rPr>
              <a:t>β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cs typeface="Times New Roman"/>
              </a:rPr>
              <a:t>Lyr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 &amp; </a:t>
            </a:r>
            <a:r>
              <a:rPr lang="el-GR" sz="2400" b="1" dirty="0" smtClean="0">
                <a:solidFill>
                  <a:srgbClr val="000000"/>
                </a:solidFill>
                <a:cs typeface="Times New Roman"/>
              </a:rPr>
              <a:t>υ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cs typeface="Times New Roman"/>
              </a:rPr>
              <a:t>Sgr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, </a:t>
            </a:r>
            <a:r>
              <a:rPr lang="el-GR" sz="2400" b="1" dirty="0" smtClean="0">
                <a:solidFill>
                  <a:srgbClr val="000000"/>
                </a:solidFill>
                <a:cs typeface="Times New Roman"/>
              </a:rPr>
              <a:t>δ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cs typeface="Times New Roman"/>
              </a:rPr>
              <a:t>Sco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, </a:t>
            </a:r>
            <a:r>
              <a:rPr lang="el-GR" sz="2400" b="1" dirty="0" smtClean="0">
                <a:solidFill>
                  <a:srgbClr val="000000"/>
                </a:solidFill>
                <a:cs typeface="Times New Roman"/>
              </a:rPr>
              <a:t>γ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 Cas, </a:t>
            </a:r>
            <a:r>
              <a:rPr lang="el-GR" sz="2400" b="1" dirty="0" smtClean="0">
                <a:solidFill>
                  <a:srgbClr val="000000"/>
                </a:solidFill>
                <a:cs typeface="Times New Roman"/>
              </a:rPr>
              <a:t>ε</a:t>
            </a:r>
            <a:r>
              <a:rPr lang="fr-FR" sz="2400" dirty="0" smtClean="0">
                <a:solidFill>
                  <a:srgbClr val="000000"/>
                </a:solidFill>
                <a:cs typeface="Times New Roman"/>
              </a:rPr>
              <a:t> Aur, HD 200775)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003">
            <a:off x="220701" y="3102513"/>
            <a:ext cx="1512168" cy="21412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725">
            <a:off x="1070072" y="3104306"/>
            <a:ext cx="1501564" cy="21412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91" y="2981309"/>
            <a:ext cx="1501564" cy="21412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765">
            <a:off x="3483734" y="3192772"/>
            <a:ext cx="1501564" cy="21412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27">
            <a:off x="4674074" y="3083941"/>
            <a:ext cx="1501564" cy="21412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388">
            <a:off x="5460745" y="3177687"/>
            <a:ext cx="1501564" cy="213822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80" y="2943775"/>
            <a:ext cx="1501563" cy="21412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692">
            <a:off x="7428221" y="3093434"/>
            <a:ext cx="1501563" cy="21412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951">
            <a:off x="1871070" y="4124158"/>
            <a:ext cx="1501563" cy="214122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581">
            <a:off x="5959049" y="4086017"/>
            <a:ext cx="1501562" cy="214122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63155" y="6150940"/>
            <a:ext cx="3635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 paper on a diameter measurement </a:t>
            </a:r>
          </a:p>
          <a:p>
            <a:pPr algn="ctr"/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</a:t>
            </a:r>
            <a:r>
              <a:rPr lang="en-US" dirty="0" err="1" smtClean="0"/>
              <a:t>Equ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4691944" y="6150940"/>
            <a:ext cx="418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 paper on the geometry in the continuum</a:t>
            </a:r>
          </a:p>
          <a:p>
            <a:pPr algn="ctr"/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d </a:t>
            </a:r>
            <a:r>
              <a:rPr lang="en-US" dirty="0" err="1" smtClean="0"/>
              <a:t>Cep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0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Massive Stars: VEGA Targets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1589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 2013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10 programs </a:t>
            </a:r>
            <a:r>
              <a:rPr lang="en-US" dirty="0" smtClean="0"/>
              <a:t>on VEGA were about </a:t>
            </a:r>
            <a:r>
              <a:rPr lang="en-US" dirty="0" smtClean="0">
                <a:solidFill>
                  <a:srgbClr val="FF0000"/>
                </a:solidFill>
              </a:rPr>
              <a:t>massive stars (50%)</a:t>
            </a:r>
          </a:p>
          <a:p>
            <a:r>
              <a:rPr lang="en-US" dirty="0" smtClean="0"/>
              <a:t>In 2014: </a:t>
            </a:r>
            <a:r>
              <a:rPr lang="en-US" dirty="0" smtClean="0">
                <a:solidFill>
                  <a:srgbClr val="FF0000"/>
                </a:solidFill>
              </a:rPr>
              <a:t>9 programs </a:t>
            </a:r>
            <a:r>
              <a:rPr lang="en-US" dirty="0" smtClean="0"/>
              <a:t>among 17 (1 on multiplicity (eclipsing binaries,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 </a:t>
            </a:r>
            <a:r>
              <a:rPr lang="en-US" dirty="0" err="1" smtClean="0"/>
              <a:t>Aurigae</a:t>
            </a:r>
            <a:r>
              <a:rPr lang="en-US" dirty="0" smtClean="0"/>
              <a:t>, SS </a:t>
            </a:r>
            <a:r>
              <a:rPr lang="en-US" dirty="0" err="1" smtClean="0"/>
              <a:t>Lep</a:t>
            </a:r>
            <a:r>
              <a:rPr lang="en-US" dirty="0" smtClean="0"/>
              <a:t>), 4 on stellar surfaces (</a:t>
            </a:r>
            <a:r>
              <a:rPr lang="en-US" dirty="0" err="1" smtClean="0"/>
              <a:t>Bn</a:t>
            </a:r>
            <a:r>
              <a:rPr lang="en-US" dirty="0" smtClean="0"/>
              <a:t>, HD177724, HD209409,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</a:t>
            </a:r>
            <a:r>
              <a:rPr lang="en-US" dirty="0" err="1" smtClean="0"/>
              <a:t>Ori</a:t>
            </a:r>
            <a:r>
              <a:rPr lang="en-US" dirty="0" smtClean="0"/>
              <a:t>) , 4 on </a:t>
            </a:r>
            <a:r>
              <a:rPr lang="en-US" dirty="0" err="1" smtClean="0"/>
              <a:t>circumstellar</a:t>
            </a:r>
            <a:r>
              <a:rPr lang="en-US" dirty="0" smtClean="0"/>
              <a:t> environments (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</a:t>
            </a:r>
            <a:r>
              <a:rPr lang="en-US" dirty="0" err="1" smtClean="0"/>
              <a:t>Ori</a:t>
            </a:r>
            <a:r>
              <a:rPr lang="en-US" dirty="0" smtClean="0"/>
              <a:t>, 51 </a:t>
            </a:r>
            <a:r>
              <a:rPr lang="en-US" dirty="0" err="1" smtClean="0"/>
              <a:t>Oph</a:t>
            </a:r>
            <a:r>
              <a:rPr lang="en-US" dirty="0" smtClean="0"/>
              <a:t>, HD141569, </a:t>
            </a:r>
            <a:r>
              <a:rPr lang="en-US" dirty="0" err="1" smtClean="0"/>
              <a:t>Hypergiants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1" y="4845588"/>
            <a:ext cx="2410401" cy="180780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ZoneTexte 4"/>
          <p:cNvSpPr txBox="1"/>
          <p:nvPr/>
        </p:nvSpPr>
        <p:spPr>
          <a:xfrm>
            <a:off x="3005667" y="6312392"/>
            <a:ext cx="2430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VEGA remote observations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746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856" y="14267"/>
            <a:ext cx="8229600" cy="1143000"/>
          </a:xfrm>
        </p:spPr>
        <p:txBody>
          <a:bodyPr/>
          <a:lstStyle/>
          <a:p>
            <a:r>
              <a:rPr lang="en-US" dirty="0" smtClean="0"/>
              <a:t>VEGA actual limitations</a:t>
            </a:r>
            <a:endParaRPr lang="en-US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850909" y="1157267"/>
            <a:ext cx="2448272" cy="501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000" u="sng" dirty="0" smtClean="0">
                <a:solidFill>
                  <a:srgbClr val="FF0000"/>
                </a:solidFill>
                <a:latin typeface="Berlin Sans FB Demi" pitchFamily="34" charset="0"/>
              </a:rPr>
              <a:t>Magnitude limitation</a:t>
            </a:r>
          </a:p>
          <a:p>
            <a:pPr marL="0" indent="0">
              <a:buNone/>
            </a:pPr>
            <a:endParaRPr lang="fr-FR" sz="2000" dirty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r>
              <a:rPr lang="fr-FR" sz="2000" dirty="0" smtClean="0">
                <a:solidFill>
                  <a:srgbClr val="000000"/>
                </a:solidFill>
                <a:latin typeface="Berlin Sans FB Demi" pitchFamily="34" charset="0"/>
              </a:rPr>
              <a:t> </a:t>
            </a:r>
          </a:p>
          <a:p>
            <a:pPr marL="0" indent="0"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4355976" y="1159797"/>
            <a:ext cx="4546199" cy="17093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fr-FR" sz="2000" u="sng" dirty="0" smtClean="0">
                <a:solidFill>
                  <a:srgbClr val="FF0000"/>
                </a:solidFill>
                <a:latin typeface="Berlin Sans FB Demi" pitchFamily="34" charset="0"/>
              </a:rPr>
              <a:t>(</a:t>
            </a:r>
            <a:r>
              <a:rPr lang="fr-FR" sz="2000" u="sng" dirty="0" err="1" smtClean="0">
                <a:solidFill>
                  <a:srgbClr val="FF0000"/>
                </a:solidFill>
                <a:latin typeface="Berlin Sans FB Demi" pitchFamily="34" charset="0"/>
              </a:rPr>
              <a:t>u,v</a:t>
            </a:r>
            <a:r>
              <a:rPr lang="fr-FR" sz="2000" u="sng" dirty="0" smtClean="0">
                <a:solidFill>
                  <a:srgbClr val="FF0000"/>
                </a:solidFill>
                <a:latin typeface="Berlin Sans FB Demi" pitchFamily="34" charset="0"/>
              </a:rPr>
              <a:t>) plane </a:t>
            </a:r>
            <a:r>
              <a:rPr lang="fr-FR" sz="2000" u="sng" dirty="0" err="1" smtClean="0">
                <a:solidFill>
                  <a:srgbClr val="FF0000"/>
                </a:solidFill>
                <a:latin typeface="Berlin Sans FB Demi" pitchFamily="34" charset="0"/>
              </a:rPr>
              <a:t>coverage</a:t>
            </a:r>
            <a:endParaRPr lang="fr-FR" sz="2000" u="sng" dirty="0" smtClean="0">
              <a:solidFill>
                <a:srgbClr val="FF0000"/>
              </a:solidFill>
              <a:latin typeface="Berlin Sans FB Demi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 err="1" smtClean="0">
                <a:solidFill>
                  <a:srgbClr val="000000"/>
                </a:solidFill>
                <a:latin typeface="Berlin Sans FB Demi" pitchFamily="34" charset="0"/>
              </a:rPr>
              <a:t>Maximale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 Resolution  D = 0.5 mas (B = 330 m)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Limited for extended objects( &gt; 2 mas)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No compact triplet on CHARA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Not possible for D &gt; 5.5 mas (B = 30 m)</a:t>
            </a:r>
          </a:p>
          <a:p>
            <a:pPr algn="just">
              <a:buFontTx/>
              <a:buChar char="-"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fr-FR" sz="2000" dirty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endParaRPr lang="fr-FR" sz="2000" dirty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328" y="4522243"/>
            <a:ext cx="374441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FF0000"/>
                </a:solidFill>
                <a:latin typeface="Berlin Sans FB Demi" pitchFamily="34" charset="0"/>
              </a:rPr>
              <a:t>Detector problems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« scaling » of spectra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Saturation for bright objects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Filters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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loss of SNR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9957" y="1475858"/>
            <a:ext cx="181355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smtClean="0">
                <a:solidFill>
                  <a:srgbClr val="000000"/>
                </a:solidFill>
                <a:latin typeface="Berlin Sans FB Demi" pitchFamily="34" charset="0"/>
              </a:rPr>
              <a:t>V=3.5 (HR)</a:t>
            </a:r>
          </a:p>
          <a:p>
            <a:pPr algn="ctr"/>
            <a:r>
              <a:rPr lang="fr-FR" sz="1600" dirty="0">
                <a:solidFill>
                  <a:srgbClr val="000000"/>
                </a:solidFill>
                <a:latin typeface="Berlin Sans FB Demi" pitchFamily="34" charset="0"/>
              </a:rPr>
              <a:t>B2V à 2</a:t>
            </a:r>
            <a:r>
              <a:rPr lang="fr-FR" sz="1600" dirty="0" smtClean="0">
                <a:solidFill>
                  <a:srgbClr val="000000"/>
                </a:solidFill>
                <a:latin typeface="Berlin Sans FB Demi" pitchFamily="34" charset="0"/>
              </a:rPr>
              <a:t>00 pc</a:t>
            </a:r>
          </a:p>
          <a:p>
            <a:pPr algn="ctr"/>
            <a:r>
              <a:rPr lang="fr-FR" sz="1600" dirty="0">
                <a:solidFill>
                  <a:srgbClr val="000000"/>
                </a:solidFill>
                <a:latin typeface="Berlin Sans FB Demi" pitchFamily="34" charset="0"/>
              </a:rPr>
              <a:t>D</a:t>
            </a:r>
            <a:r>
              <a:rPr lang="fr-FR" sz="1600" baseline="-25000" dirty="0" smtClean="0">
                <a:solidFill>
                  <a:srgbClr val="000000"/>
                </a:solidFill>
                <a:latin typeface="Berlin Sans FB Demi" pitchFamily="34" charset="0"/>
              </a:rPr>
              <a:t>*</a:t>
            </a:r>
            <a:r>
              <a:rPr lang="fr-FR" sz="1600" dirty="0" smtClean="0">
                <a:solidFill>
                  <a:srgbClr val="000000"/>
                </a:solidFill>
                <a:latin typeface="Berlin Sans FB Demi" pitchFamily="34" charset="0"/>
              </a:rPr>
              <a:t>= 0.25 mas</a:t>
            </a:r>
          </a:p>
          <a:p>
            <a:pPr algn="ctr"/>
            <a:r>
              <a:rPr lang="fr-FR" sz="1600" dirty="0">
                <a:solidFill>
                  <a:srgbClr val="000000"/>
                </a:solidFill>
                <a:latin typeface="Berlin Sans FB Demi" pitchFamily="34" charset="0"/>
              </a:rPr>
              <a:t>D</a:t>
            </a:r>
            <a:r>
              <a:rPr lang="fr-FR" sz="1600" baseline="-25000" dirty="0">
                <a:solidFill>
                  <a:srgbClr val="000000"/>
                </a:solidFill>
                <a:latin typeface="Berlin Sans FB Demi" pitchFamily="34" charset="0"/>
              </a:rPr>
              <a:t>env</a:t>
            </a:r>
            <a:r>
              <a:rPr lang="fr-FR" sz="1600" dirty="0">
                <a:solidFill>
                  <a:srgbClr val="000000"/>
                </a:solidFill>
                <a:latin typeface="Berlin Sans FB Demi" pitchFamily="34" charset="0"/>
              </a:rPr>
              <a:t> = 2</a:t>
            </a:r>
            <a:r>
              <a:rPr lang="fr-FR" sz="1600" dirty="0" smtClean="0">
                <a:solidFill>
                  <a:srgbClr val="000000"/>
                </a:solidFill>
                <a:latin typeface="Berlin Sans FB Demi" pitchFamily="34" charset="0"/>
              </a:rPr>
              <a:t>.5 - 5 mas</a:t>
            </a:r>
            <a:endParaRPr lang="fr-FR" sz="16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45730" y="4768464"/>
            <a:ext cx="25830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u="sng" dirty="0" err="1" smtClean="0">
                <a:solidFill>
                  <a:srgbClr val="FF0000"/>
                </a:solidFill>
                <a:latin typeface="Berlin Sans FB Demi" pitchFamily="34" charset="0"/>
              </a:rPr>
              <a:t>Other</a:t>
            </a:r>
            <a:r>
              <a:rPr lang="fr-FR" sz="2000" u="sng" dirty="0" smtClean="0">
                <a:solidFill>
                  <a:srgbClr val="FF0000"/>
                </a:solidFill>
                <a:latin typeface="Berlin Sans FB Demi" pitchFamily="34" charset="0"/>
              </a:rPr>
              <a:t> limitations</a:t>
            </a:r>
            <a:endParaRPr lang="fr-FR" dirty="0">
              <a:solidFill>
                <a:srgbClr val="FF0000"/>
              </a:solidFill>
              <a:latin typeface="Berlin Sans FB Demi" pitchFamily="34" charset="0"/>
            </a:endParaRPr>
          </a:p>
          <a:p>
            <a:pPr algn="ctr"/>
            <a:r>
              <a:rPr lang="fr-FR" sz="1600" dirty="0" err="1" smtClean="0">
                <a:solidFill>
                  <a:srgbClr val="000000"/>
                </a:solidFill>
                <a:latin typeface="Berlin Sans FB Demi" pitchFamily="34" charset="0"/>
              </a:rPr>
              <a:t>Reduced</a:t>
            </a:r>
            <a:r>
              <a:rPr lang="fr-FR" sz="1600" dirty="0" smtClean="0">
                <a:solidFill>
                  <a:srgbClr val="000000"/>
                </a:solidFill>
                <a:latin typeface="Berlin Sans FB Demi" pitchFamily="34" charset="0"/>
              </a:rPr>
              <a:t> SNR in the </a:t>
            </a:r>
            <a:r>
              <a:rPr lang="fr-FR" sz="1600" dirty="0" err="1" smtClean="0">
                <a:solidFill>
                  <a:srgbClr val="000000"/>
                </a:solidFill>
                <a:latin typeface="Berlin Sans FB Demi" pitchFamily="34" charset="0"/>
              </a:rPr>
              <a:t>blue</a:t>
            </a:r>
            <a:r>
              <a:rPr lang="fr-FR" sz="1600" dirty="0" smtClean="0">
                <a:solidFill>
                  <a:srgbClr val="000000"/>
                </a:solidFill>
                <a:latin typeface="Berlin Sans FB Demi" pitchFamily="34" charset="0"/>
              </a:rPr>
              <a:t> </a:t>
            </a:r>
          </a:p>
          <a:p>
            <a:pPr algn="ctr"/>
            <a:r>
              <a:rPr lang="fr-FR" sz="1600" dirty="0" smtClean="0">
                <a:solidFill>
                  <a:srgbClr val="000000"/>
                </a:solidFill>
                <a:latin typeface="Berlin Sans FB Demi" pitchFamily="34" charset="0"/>
              </a:rPr>
              <a:t>No phase </a:t>
            </a:r>
            <a:r>
              <a:rPr lang="fr-FR" sz="1600" dirty="0" err="1" smtClean="0">
                <a:solidFill>
                  <a:srgbClr val="000000"/>
                </a:solidFill>
                <a:latin typeface="Berlin Sans FB Demi" pitchFamily="34" charset="0"/>
              </a:rPr>
              <a:t>closure</a:t>
            </a:r>
            <a:endParaRPr lang="fr-FR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ctr"/>
            <a:r>
              <a:rPr lang="fr-FR" dirty="0">
                <a:solidFill>
                  <a:srgbClr val="000000"/>
                </a:solidFill>
                <a:latin typeface="Berlin Sans FB Demi" pitchFamily="34" charset="0"/>
              </a:rPr>
              <a:t>	</a:t>
            </a:r>
            <a:endParaRPr lang="fr-FR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2996952"/>
            <a:ext cx="82089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000000"/>
                </a:solidFill>
                <a:latin typeface="Berlin Sans FB Demi" pitchFamily="34" charset="0"/>
              </a:rPr>
              <a:t>VEGA on CHARA</a:t>
            </a:r>
          </a:p>
          <a:p>
            <a:pPr algn="ctr"/>
            <a:r>
              <a:rPr lang="en-US" sz="2000" u="sng" dirty="0" smtClean="0">
                <a:solidFill>
                  <a:srgbClr val="000000"/>
                </a:solidFill>
                <a:latin typeface="Berlin Sans FB Demi" pitchFamily="34" charset="0"/>
              </a:rPr>
              <a:t>Not very well </a:t>
            </a:r>
            <a:r>
              <a:rPr lang="en-US" sz="2000" u="sng" dirty="0" err="1" smtClean="0">
                <a:solidFill>
                  <a:srgbClr val="000000"/>
                </a:solidFill>
                <a:latin typeface="Berlin Sans FB Demi" pitchFamily="34" charset="0"/>
              </a:rPr>
              <a:t>optimised</a:t>
            </a:r>
            <a:r>
              <a:rPr lang="en-US" sz="2000" u="sng" dirty="0" smtClean="0">
                <a:solidFill>
                  <a:srgbClr val="000000"/>
                </a:solidFill>
                <a:latin typeface="Berlin Sans FB Demi" pitchFamily="34" charset="0"/>
              </a:rPr>
              <a:t> for the study of </a:t>
            </a:r>
            <a:r>
              <a:rPr lang="en-US" sz="2000" u="sng" dirty="0" err="1" smtClean="0">
                <a:solidFill>
                  <a:srgbClr val="000000"/>
                </a:solidFill>
                <a:latin typeface="Berlin Sans FB Demi" pitchFamily="34" charset="0"/>
              </a:rPr>
              <a:t>circumstellar</a:t>
            </a:r>
            <a:r>
              <a:rPr lang="en-US" sz="2000" u="sng" dirty="0" smtClean="0">
                <a:solidFill>
                  <a:srgbClr val="000000"/>
                </a:solidFill>
                <a:latin typeface="Berlin Sans FB Demi" pitchFamily="34" charset="0"/>
              </a:rPr>
              <a:t> environments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	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075045" y="2575040"/>
            <a:ext cx="2064907" cy="421912"/>
          </a:xfrm>
          <a:prstGeom prst="straightConnector1">
            <a:avLst/>
          </a:prstGeom>
          <a:ln w="76200">
            <a:solidFill>
              <a:srgbClr val="4F81BD"/>
            </a:solidFill>
            <a:headEnd type="none"/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4716016" y="2553076"/>
            <a:ext cx="2016224" cy="443876"/>
          </a:xfrm>
          <a:prstGeom prst="straightConnector1">
            <a:avLst/>
          </a:prstGeom>
          <a:ln w="76200">
            <a:solidFill>
              <a:srgbClr val="4F81BD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267744" y="3717032"/>
            <a:ext cx="1721768" cy="792088"/>
          </a:xfrm>
          <a:prstGeom prst="straightConnector1">
            <a:avLst/>
          </a:prstGeom>
          <a:ln w="76200">
            <a:solidFill>
              <a:srgbClr val="4F81BD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5125598" y="3789040"/>
            <a:ext cx="1503477" cy="864096"/>
          </a:xfrm>
          <a:prstGeom prst="straightConnector1">
            <a:avLst/>
          </a:prstGeom>
          <a:ln w="76200">
            <a:solidFill>
              <a:srgbClr val="4F81BD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70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0583"/>
            <a:ext cx="8229600" cy="1143000"/>
          </a:xfrm>
        </p:spPr>
        <p:txBody>
          <a:bodyPr/>
          <a:lstStyle/>
          <a:p>
            <a:r>
              <a:rPr lang="en-US" dirty="0" smtClean="0"/>
              <a:t>Massive Stars: Stellar Surfaces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2533" y="1283583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Diameters measurements:</a:t>
            </a:r>
          </a:p>
          <a:p>
            <a:pPr marL="0" indent="0">
              <a:buNone/>
            </a:pPr>
            <a:r>
              <a:rPr lang="en-US" sz="2000" dirty="0" smtClean="0"/>
              <a:t>	- To constrain stellar evolution models of massive stars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To calibrate the surface-brightness relation (distance in the Universe)</a:t>
            </a:r>
            <a:endParaRPr lang="en-US" sz="2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093435"/>
              </p:ext>
            </p:extLst>
          </p:nvPr>
        </p:nvGraphicFramePr>
        <p:xfrm>
          <a:off x="192084" y="3212976"/>
          <a:ext cx="4032445" cy="2133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89"/>
                <a:gridCol w="806489"/>
                <a:gridCol w="806489"/>
                <a:gridCol w="806489"/>
                <a:gridCol w="806489"/>
              </a:tblGrid>
              <a:tr h="294209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Spec</a:t>
                      </a:r>
                      <a:r>
                        <a:rPr lang="fr-FR" sz="1400" dirty="0" smtClean="0"/>
                        <a:t>. </a:t>
                      </a:r>
                      <a:r>
                        <a:rPr lang="fr-FR" sz="1400" dirty="0" err="1" smtClean="0"/>
                        <a:t>T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Lum. Cl.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mV=5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mV=6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mV=7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 rowSpan="3">
                  <a:txBody>
                    <a:bodyPr/>
                    <a:lstStyle/>
                    <a:p>
                      <a:pPr algn="ctr"/>
                      <a:r>
                        <a:rPr lang="fr-FR" sz="4800" dirty="0" smtClean="0"/>
                        <a:t>B</a:t>
                      </a:r>
                      <a:endParaRPr lang="fr-FR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IV-V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260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683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1460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 vMerge="1"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III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185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383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 vMerge="1"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I-II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57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165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549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 rowSpan="3">
                  <a:txBody>
                    <a:bodyPr/>
                    <a:lstStyle/>
                    <a:p>
                      <a:pPr algn="ctr"/>
                      <a:r>
                        <a:rPr lang="fr-FR" sz="4800" dirty="0" smtClean="0"/>
                        <a:t>O</a:t>
                      </a:r>
                      <a:endParaRPr lang="fr-FR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IV-V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13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18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 vMerge="1"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III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 vMerge="1"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I-II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11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21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ous-titre 2"/>
          <p:cNvSpPr txBox="1">
            <a:spLocks/>
          </p:cNvSpPr>
          <p:nvPr/>
        </p:nvSpPr>
        <p:spPr>
          <a:xfrm>
            <a:off x="175391" y="2780928"/>
            <a:ext cx="4037308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Magnitude limitation ?</a:t>
            </a:r>
            <a:endParaRPr lang="en-US" sz="2000" dirty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285833" y="5373216"/>
            <a:ext cx="3816424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NO !!!</a:t>
            </a:r>
            <a:endParaRPr lang="en-US" sz="2000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marL="0" indent="0" algn="just">
              <a:buNone/>
            </a:pPr>
            <a:endParaRPr lang="fr-FR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911964" y="2780928"/>
            <a:ext cx="4037308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Spatial resolution problem ?</a:t>
            </a:r>
            <a:endParaRPr lang="en-US" sz="2000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marL="0" indent="0" algn="just">
              <a:buNone/>
            </a:pPr>
            <a:endParaRPr lang="fr-FR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612698"/>
              </p:ext>
            </p:extLst>
          </p:nvPr>
        </p:nvGraphicFramePr>
        <p:xfrm>
          <a:off x="4849587" y="3212976"/>
          <a:ext cx="4099685" cy="2133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358"/>
                <a:gridCol w="949734"/>
                <a:gridCol w="949734"/>
                <a:gridCol w="817859"/>
              </a:tblGrid>
              <a:tr h="30480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For</a:t>
                      </a:r>
                      <a:r>
                        <a:rPr lang="fr-FR" sz="1400" baseline="0" dirty="0" smtClean="0"/>
                        <a:t> a</a:t>
                      </a:r>
                      <a:r>
                        <a:rPr lang="fr-FR" sz="1400" dirty="0" smtClean="0"/>
                        <a:t> B2V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mV=5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mV=6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mV=7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Distance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400pc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600pc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1000pc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Diameter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0.13mas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0.08mas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0.05mas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B (V=0.9  </a:t>
                      </a:r>
                      <a:r>
                        <a:rPr lang="el-GR" sz="1400" dirty="0" smtClean="0"/>
                        <a:t>λ</a:t>
                      </a:r>
                      <a:r>
                        <a:rPr lang="fr-FR" sz="1400" dirty="0" smtClean="0"/>
                        <a:t>=0.6)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270m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440m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700m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B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dirty="0" smtClean="0"/>
                        <a:t>(V=0.5 </a:t>
                      </a:r>
                      <a:r>
                        <a:rPr lang="el-GR" sz="1400" dirty="0" smtClean="0"/>
                        <a:t>λ</a:t>
                      </a:r>
                      <a:r>
                        <a:rPr lang="fr-FR" sz="1400" dirty="0" smtClean="0"/>
                        <a:t>=0.6)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660m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1080m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1730m</a:t>
                      </a:r>
                    </a:p>
                  </a:txBody>
                  <a:tcPr/>
                </a:tc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B (V=0.9  </a:t>
                      </a:r>
                      <a:r>
                        <a:rPr lang="el-GR" sz="1400" dirty="0" smtClean="0"/>
                        <a:t>λ</a:t>
                      </a:r>
                      <a:r>
                        <a:rPr lang="fr-FR" sz="1400" dirty="0" smtClean="0"/>
                        <a:t>=0.4)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180m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300m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470m</a:t>
                      </a:r>
                      <a:endParaRPr lang="fr-FR" sz="1400" dirty="0"/>
                    </a:p>
                  </a:txBody>
                  <a:tcPr/>
                </a:tc>
              </a:tr>
              <a:tr h="2942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B (V=0.5  </a:t>
                      </a:r>
                      <a:r>
                        <a:rPr lang="el-GR" sz="1400" dirty="0" smtClean="0"/>
                        <a:t>λ</a:t>
                      </a:r>
                      <a:r>
                        <a:rPr lang="fr-FR" sz="1400" dirty="0" smtClean="0"/>
                        <a:t>=0.4)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440m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720m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1150m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Sous-titre 2"/>
          <p:cNvSpPr txBox="1">
            <a:spLocks/>
          </p:cNvSpPr>
          <p:nvPr/>
        </p:nvSpPr>
        <p:spPr>
          <a:xfrm>
            <a:off x="5022406" y="5373216"/>
            <a:ext cx="3816424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Berlin Sans FB Demi" pitchFamily="34" charset="0"/>
              </a:rPr>
              <a:t>YES !!!</a:t>
            </a:r>
            <a:endParaRPr lang="en-US" sz="2000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marL="0" indent="0" algn="just">
              <a:buNone/>
            </a:pPr>
            <a:endParaRPr lang="fr-FR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0" y="5517232"/>
            <a:ext cx="9144000" cy="11211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2000" u="sng" dirty="0" smtClean="0">
                <a:solidFill>
                  <a:srgbClr val="000000"/>
                </a:solidFill>
                <a:latin typeface="Berlin Sans FB Demi" pitchFamily="34" charset="0"/>
              </a:rPr>
              <a:t>Solutions </a:t>
            </a: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Longer baselines</a:t>
            </a: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Shorter wavelengths</a:t>
            </a: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Better precision</a:t>
            </a:r>
          </a:p>
          <a:p>
            <a:endParaRPr lang="en-US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marL="0" indent="0" algn="just">
              <a:buNone/>
            </a:pP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marL="0" indent="0" algn="just">
              <a:buNone/>
            </a:pPr>
            <a:endParaRPr lang="fr-FR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just"/>
            <a:endParaRPr lang="en-US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6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79"/>
            <a:ext cx="8229600" cy="1143000"/>
          </a:xfrm>
        </p:spPr>
        <p:txBody>
          <a:bodyPr/>
          <a:lstStyle/>
          <a:p>
            <a:r>
              <a:rPr lang="en-US" dirty="0" smtClean="0"/>
              <a:t>Massive Stars: Stellar Surfaces</a:t>
            </a:r>
            <a:endParaRPr lang="en-US" dirty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28474" y="1196752"/>
            <a:ext cx="9115526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 smtClean="0">
                <a:solidFill>
                  <a:srgbClr val="000000"/>
                </a:solidFill>
                <a:latin typeface="Berlin Sans FB Demi" pitchFamily="34" charset="0"/>
              </a:rPr>
              <a:t>Fast rotation: </a:t>
            </a:r>
            <a:r>
              <a:rPr lang="en-US" sz="2000" u="sng" dirty="0">
                <a:solidFill>
                  <a:srgbClr val="000000"/>
                </a:solidFill>
                <a:latin typeface="Berlin Sans FB Demi" pitchFamily="34" charset="0"/>
              </a:rPr>
              <a:t>p</a:t>
            </a:r>
            <a:r>
              <a:rPr lang="en-US" sz="2000" u="sng" dirty="0" smtClean="0">
                <a:solidFill>
                  <a:srgbClr val="000000"/>
                </a:solidFill>
                <a:latin typeface="Berlin Sans FB Demi" pitchFamily="34" charset="0"/>
              </a:rPr>
              <a:t>hotosphere flattening</a:t>
            </a:r>
          </a:p>
          <a:p>
            <a:pPr marL="0" indent="0" algn="ctr">
              <a:buNone/>
            </a:pPr>
            <a:endParaRPr lang="fr-FR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marL="0" indent="0" algn="ctr">
              <a:buNone/>
            </a:pPr>
            <a:endParaRPr lang="fr-FR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marL="0" indent="0" algn="ctr">
              <a:buNone/>
            </a:pPr>
            <a:endParaRPr lang="fr-FR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marL="0" indent="0" algn="ctr">
              <a:buNone/>
            </a:pPr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ctr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marL="0" indent="0" algn="ctr">
              <a:buNone/>
            </a:pPr>
            <a:endParaRPr lang="fr-FR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ctr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ctr"/>
            <a:endParaRPr lang="fr-FR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Times New Roman"/>
            </a:endParaRPr>
          </a:p>
          <a:p>
            <a:pPr algn="ctr"/>
            <a:endParaRPr lang="en-US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ctr"/>
            <a:endParaRPr lang="fr-FR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Measurements in the continuum</a:t>
            </a:r>
          </a:p>
          <a:p>
            <a:pPr algn="just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Spectral resolution: No</a:t>
            </a:r>
          </a:p>
          <a:p>
            <a:pPr algn="just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No resolving baselines</a:t>
            </a:r>
          </a:p>
          <a:p>
            <a:pPr algn="just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Visibility &lt;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</a:rPr>
              <a:t>0.8 </a:t>
            </a:r>
          </a:p>
          <a:p>
            <a:pPr algn="just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Maximum </a:t>
            </a:r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baselines</a:t>
            </a:r>
          </a:p>
          <a:p>
            <a:pPr algn="just"/>
            <a:r>
              <a:rPr lang="en-US" sz="1600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Multiple measurements </a:t>
            </a:r>
          </a:p>
          <a:p>
            <a:pPr marL="0" indent="0" algn="ctr">
              <a:buFont typeface="Arial" pitchFamily="34" charset="0"/>
              <a:buNone/>
            </a:pPr>
            <a:endParaRPr lang="fr-FR" sz="2000" dirty="0" smtClean="0">
              <a:solidFill>
                <a:srgbClr val="FFFF00"/>
              </a:solidFill>
              <a:latin typeface="Berlin Sans FB Dem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1" y="1772816"/>
            <a:ext cx="4399510" cy="28166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37" y="2060847"/>
            <a:ext cx="2452746" cy="2046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62200" y="1772816"/>
            <a:ext cx="2501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Ex : </a:t>
            </a:r>
            <a:r>
              <a:rPr lang="en-US" sz="1400" dirty="0" err="1" smtClean="0">
                <a:solidFill>
                  <a:srgbClr val="000000"/>
                </a:solidFill>
                <a:latin typeface="Berlin Sans FB Demi" pitchFamily="34" charset="0"/>
              </a:rPr>
              <a:t>Achernar</a:t>
            </a:r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 flattening</a:t>
            </a:r>
            <a:endParaRPr lang="en-US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62199" y="4107723"/>
            <a:ext cx="2452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200" dirty="0" err="1" smtClean="0">
                <a:solidFill>
                  <a:srgbClr val="000000"/>
                </a:solidFill>
                <a:latin typeface="Berlin Sans FB Demi" pitchFamily="34" charset="0"/>
              </a:rPr>
              <a:t>Domiciano</a:t>
            </a:r>
            <a:r>
              <a:rPr lang="fr-FR" sz="1200" dirty="0" smtClean="0">
                <a:solidFill>
                  <a:srgbClr val="000000"/>
                </a:solidFill>
                <a:latin typeface="Berlin Sans FB Demi" pitchFamily="34" charset="0"/>
              </a:rPr>
              <a:t> de </a:t>
            </a:r>
            <a:r>
              <a:rPr lang="fr-FR" sz="1200" dirty="0" err="1" smtClean="0">
                <a:solidFill>
                  <a:srgbClr val="000000"/>
                </a:solidFill>
                <a:latin typeface="Berlin Sans FB Demi" pitchFamily="34" charset="0"/>
              </a:rPr>
              <a:t>Souza</a:t>
            </a:r>
            <a:r>
              <a:rPr lang="fr-FR" sz="1200" dirty="0" smtClean="0">
                <a:solidFill>
                  <a:srgbClr val="000000"/>
                </a:solidFill>
                <a:latin typeface="Berlin Sans FB Demi" pitchFamily="34" charset="0"/>
              </a:rPr>
              <a:t> et al. (2003)</a:t>
            </a:r>
            <a:endParaRPr lang="fr-FR" sz="12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967924"/>
              </p:ext>
            </p:extLst>
          </p:nvPr>
        </p:nvGraphicFramePr>
        <p:xfrm>
          <a:off x="5018542" y="4776573"/>
          <a:ext cx="376808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020"/>
                <a:gridCol w="942020"/>
                <a:gridCol w="942020"/>
                <a:gridCol w="942020"/>
              </a:tblGrid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 err="1" smtClean="0"/>
                        <a:t>Spec</a:t>
                      </a:r>
                      <a:r>
                        <a:rPr lang="fr-FR" sz="1600" baseline="0" dirty="0" smtClean="0"/>
                        <a:t>. Cl.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Diam.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Dist</a:t>
                      </a:r>
                      <a:r>
                        <a:rPr lang="fr-FR" sz="1600" dirty="0" smtClean="0"/>
                        <a:t> max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Nb *</a:t>
                      </a:r>
                      <a:endParaRPr lang="fr-FR" sz="1600" dirty="0"/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B9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2.7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150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131</a:t>
                      </a:r>
                      <a:endParaRPr lang="fr-FR" sz="1600" dirty="0"/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B5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3.9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210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33</a:t>
                      </a:r>
                      <a:endParaRPr lang="fr-FR" sz="1600" dirty="0"/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B2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5.6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300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51</a:t>
                      </a:r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O9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7.9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450</a:t>
                      </a:r>
                      <a:r>
                        <a:rPr lang="fr-FR" sz="1600" baseline="0" dirty="0" smtClean="0"/>
                        <a:t>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96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452056" y="6452973"/>
            <a:ext cx="4732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Obs. </a:t>
            </a:r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with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CHARA (B=330m pour V&lt;0.8 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 D&gt;0.15mas)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6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7200" y="602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Massive Stars: Stellar Surfaces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28474" y="1196752"/>
            <a:ext cx="9115526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 smtClean="0">
                <a:solidFill>
                  <a:srgbClr val="000000"/>
                </a:solidFill>
                <a:latin typeface="Berlin Sans FB Demi" pitchFamily="34" charset="0"/>
              </a:rPr>
              <a:t>Fast rotation: gravitational darkening</a:t>
            </a:r>
          </a:p>
          <a:p>
            <a:pPr marL="0" indent="0" algn="ctr"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 algn="ctr"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 algn="ctr"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 algn="ctr">
              <a:buNone/>
            </a:pPr>
            <a:endParaRPr lang="fr-FR" sz="1600" dirty="0" smtClean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algn="ctr"/>
            <a:endParaRPr lang="fr-FR" sz="1600" dirty="0" smtClean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marL="0" indent="0" algn="ctr">
              <a:buNone/>
            </a:pPr>
            <a:endParaRPr lang="fr-FR" sz="1600" dirty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algn="ctr"/>
            <a:endParaRPr lang="fr-FR" sz="1600" dirty="0" smtClean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algn="ctr"/>
            <a:endParaRPr lang="fr-FR" sz="1600" dirty="0" smtClean="0">
              <a:solidFill>
                <a:srgbClr val="000000"/>
              </a:solidFill>
              <a:latin typeface="Berlin Sans FB Demi" pitchFamily="34" charset="0"/>
              <a:cs typeface="Times New Roman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fr-FR" sz="20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77634"/>
            <a:ext cx="3598898" cy="2347108"/>
          </a:xfrm>
          <a:prstGeom prst="rect">
            <a:avLst/>
          </a:prstGeom>
        </p:spPr>
      </p:pic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30271"/>
              </p:ext>
            </p:extLst>
          </p:nvPr>
        </p:nvGraphicFramePr>
        <p:xfrm>
          <a:off x="5066374" y="4776573"/>
          <a:ext cx="376808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020"/>
                <a:gridCol w="942020"/>
                <a:gridCol w="942020"/>
                <a:gridCol w="942020"/>
              </a:tblGrid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 err="1" smtClean="0"/>
                        <a:t>Spec</a:t>
                      </a:r>
                      <a:r>
                        <a:rPr lang="fr-FR" sz="1600" baseline="0" dirty="0" smtClean="0"/>
                        <a:t>. Cl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Diam.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Dist</a:t>
                      </a:r>
                      <a:r>
                        <a:rPr lang="fr-FR" sz="1600" dirty="0" smtClean="0"/>
                        <a:t> max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Nb *</a:t>
                      </a:r>
                      <a:endParaRPr lang="fr-FR" sz="1600" dirty="0"/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B9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2.7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50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7</a:t>
                      </a:r>
                      <a:endParaRPr lang="fr-FR" sz="1600" dirty="0"/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B5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3.9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70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</a:t>
                      </a:r>
                      <a:endParaRPr lang="fr-FR" sz="1600" dirty="0"/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B2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5.6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100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3</a:t>
                      </a:r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O9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7.9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150</a:t>
                      </a:r>
                      <a:r>
                        <a:rPr lang="fr-FR" sz="1600" baseline="0" dirty="0" smtClean="0"/>
                        <a:t>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716016" y="6452973"/>
            <a:ext cx="44687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Obs. on CHARA (B=330m 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 D&gt;0.5mas)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44824"/>
            <a:ext cx="2075830" cy="20048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7951" y="1567825"/>
            <a:ext cx="907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200" dirty="0" smtClean="0">
                <a:solidFill>
                  <a:srgbClr val="000000"/>
                </a:solidFill>
                <a:latin typeface="Berlin Sans FB Demi" pitchFamily="34" charset="0"/>
              </a:rPr>
              <a:t>Alpha Cep</a:t>
            </a:r>
            <a:endParaRPr lang="fr-FR" sz="12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72756" y="3849650"/>
            <a:ext cx="1431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200" dirty="0" smtClean="0">
                <a:solidFill>
                  <a:srgbClr val="000000"/>
                </a:solidFill>
                <a:latin typeface="Berlin Sans FB Demi" pitchFamily="34" charset="0"/>
              </a:rPr>
              <a:t>Zhao et al. (2009)</a:t>
            </a:r>
            <a:endParaRPr lang="fr-FR" sz="12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43" y="2204864"/>
            <a:ext cx="2063502" cy="20267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62862" y="1927865"/>
            <a:ext cx="5566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200" dirty="0" err="1" smtClean="0">
                <a:solidFill>
                  <a:srgbClr val="000000"/>
                </a:solidFill>
                <a:latin typeface="Berlin Sans FB Demi" pitchFamily="34" charset="0"/>
              </a:rPr>
              <a:t>Altaïr</a:t>
            </a:r>
            <a:endParaRPr lang="fr-FR" sz="12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40704" y="4231612"/>
            <a:ext cx="1636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200" dirty="0" smtClean="0">
                <a:solidFill>
                  <a:srgbClr val="000000"/>
                </a:solidFill>
                <a:latin typeface="Berlin Sans FB Demi" pitchFamily="34" charset="0"/>
              </a:rPr>
              <a:t>Monnier et al. (2007)</a:t>
            </a:r>
            <a:endParaRPr lang="fr-FR" sz="12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4016" y="4465803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Measurements in the continuum or in lines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Spectral resolution: No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Resolving baselines(V ~ 0)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Second visibility lobe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Large Baselines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Phase closure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  <a:sym typeface="Symbol"/>
              </a:rPr>
              <a:t>Image Reconstruction + model-fitting</a:t>
            </a:r>
          </a:p>
          <a:p>
            <a:pPr algn="just"/>
            <a:endParaRPr lang="en-US" baseline="-250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7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457200" y="-216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MASSIVE STARS: Stellar Surfaces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0161" y="936639"/>
            <a:ext cx="6095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  <a:latin typeface="Berlin Sans FB Demi" pitchFamily="34" charset="0"/>
              </a:rPr>
              <a:t>Fast rotation: differential rotation &amp; gravitational darkening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7712" y="2455941"/>
            <a:ext cx="3456384" cy="8511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08" y="2463123"/>
            <a:ext cx="3094115" cy="20537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5194" y="2155346"/>
            <a:ext cx="2501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In the continuum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712" y="333610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FF0000"/>
                </a:solidFill>
                <a:latin typeface="Berlin Sans FB Demi" pitchFamily="34" charset="0"/>
              </a:rPr>
              <a:t>Degeneracy</a:t>
            </a:r>
            <a:r>
              <a:rPr lang="fr-FR" sz="1400" dirty="0" smtClean="0">
                <a:solidFill>
                  <a:srgbClr val="FF0000"/>
                </a:solidFill>
                <a:latin typeface="Berlin Sans FB Demi" pitchFamily="34" charset="0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Berlin Sans FB Demi" pitchFamily="34" charset="0"/>
              </a:rPr>
              <a:t>between</a:t>
            </a:r>
            <a:r>
              <a:rPr lang="fr-FR" sz="1400" dirty="0" smtClean="0">
                <a:solidFill>
                  <a:srgbClr val="FF0000"/>
                </a:solidFill>
                <a:latin typeface="Berlin Sans FB Demi" pitchFamily="34" charset="0"/>
              </a:rPr>
              <a:t> </a:t>
            </a:r>
            <a:r>
              <a:rPr lang="el-GR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fr-FR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Berlin Sans FB Demi" pitchFamily="34" charset="0"/>
                <a:cs typeface="Times New Roman"/>
              </a:rPr>
              <a:t>et</a:t>
            </a:r>
            <a:r>
              <a:rPr lang="fr-FR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fr-FR" sz="1400" b="1" dirty="0" smtClean="0">
                <a:solidFill>
                  <a:srgbClr val="FF0000"/>
                </a:solidFill>
                <a:latin typeface="Berlin Sans FB Demi" pitchFamily="34" charset="0"/>
              </a:rPr>
              <a:t> </a:t>
            </a:r>
            <a:endParaRPr lang="fr-FR" sz="1400" b="1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28407" y="2148164"/>
            <a:ext cx="30941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In </a:t>
            </a:r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photospheric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lines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80952"/>
              </p:ext>
            </p:extLst>
          </p:nvPr>
        </p:nvGraphicFramePr>
        <p:xfrm>
          <a:off x="5066374" y="4776573"/>
          <a:ext cx="376808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020"/>
                <a:gridCol w="942020"/>
                <a:gridCol w="942020"/>
                <a:gridCol w="942020"/>
              </a:tblGrid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 err="1" smtClean="0"/>
                        <a:t>Spec</a:t>
                      </a:r>
                      <a:r>
                        <a:rPr lang="fr-FR" sz="1600" baseline="0" dirty="0" smtClean="0"/>
                        <a:t>. Cl.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Diam.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Dist</a:t>
                      </a:r>
                      <a:r>
                        <a:rPr lang="fr-FR" sz="1600" dirty="0" smtClean="0"/>
                        <a:t> max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Nb *</a:t>
                      </a:r>
                      <a:endParaRPr lang="fr-FR" sz="1600" dirty="0"/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B9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2.7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50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7</a:t>
                      </a:r>
                      <a:endParaRPr lang="fr-FR" sz="1600" dirty="0"/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B5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3.9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70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</a:t>
                      </a:r>
                      <a:endParaRPr lang="fr-FR" sz="1600" dirty="0"/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B2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5.6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100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3</a:t>
                      </a:r>
                    </a:p>
                  </a:txBody>
                  <a:tcPr/>
                </a:tc>
              </a:tr>
              <a:tr h="3055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O9 IV-V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7.9 </a:t>
                      </a:r>
                      <a:r>
                        <a:rPr lang="fr-FR" sz="1600" baseline="0" dirty="0" err="1" smtClean="0"/>
                        <a:t>Ro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150</a:t>
                      </a:r>
                      <a:r>
                        <a:rPr lang="fr-FR" sz="1600" baseline="0" dirty="0" smtClean="0"/>
                        <a:t> pc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716016" y="6452973"/>
            <a:ext cx="44687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00"/>
                </a:solidFill>
                <a:latin typeface="Berlin Sans FB Demi" pitchFamily="34" charset="0"/>
              </a:rPr>
              <a:t>Obs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</a:rPr>
              <a:t> on CHARA (B=330m </a:t>
            </a:r>
            <a:r>
              <a:rPr lang="fr-FR" sz="1400" dirty="0" smtClean="0">
                <a:solidFill>
                  <a:srgbClr val="000000"/>
                </a:solidFill>
                <a:latin typeface="Berlin Sans FB Demi" pitchFamily="34" charset="0"/>
                <a:sym typeface="Wingdings" pitchFamily="2" charset="2"/>
              </a:rPr>
              <a:t> D&gt;0.5mas et mV&lt;4)</a:t>
            </a:r>
            <a:endParaRPr lang="fr-FR" sz="14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4016" y="466592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Multiple baselines per target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Precision on the phase of ≈ 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degres</a:t>
            </a:r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R</a:t>
            </a:r>
            <a:r>
              <a:rPr lang="en-US" baseline="-25000" dirty="0" err="1" smtClean="0">
                <a:solidFill>
                  <a:srgbClr val="000000"/>
                </a:solidFill>
                <a:latin typeface="Berlin Sans FB Demi" pitchFamily="34" charset="0"/>
              </a:rPr>
              <a:t>min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 = 10000 (</a:t>
            </a:r>
            <a:r>
              <a:rPr lang="en-US" dirty="0" err="1" smtClean="0">
                <a:solidFill>
                  <a:srgbClr val="000000"/>
                </a:solidFill>
                <a:latin typeface="Berlin Sans FB Demi" pitchFamily="34" charset="0"/>
              </a:rPr>
              <a:t>R</a:t>
            </a:r>
            <a:r>
              <a:rPr lang="en-US" baseline="-25000" dirty="0" err="1" smtClean="0">
                <a:solidFill>
                  <a:srgbClr val="000000"/>
                </a:solidFill>
                <a:latin typeface="Berlin Sans FB Demi" pitchFamily="34" charset="0"/>
              </a:rPr>
              <a:t>opt</a:t>
            </a:r>
            <a:r>
              <a:rPr lang="en-US" dirty="0" smtClean="0">
                <a:solidFill>
                  <a:srgbClr val="000000"/>
                </a:solidFill>
                <a:latin typeface="Berlin Sans FB Demi" pitchFamily="34" charset="0"/>
              </a:rPr>
              <a:t>= 20000)</a:t>
            </a:r>
          </a:p>
          <a:p>
            <a:pPr algn="just"/>
            <a:endParaRPr lang="fr-FR" dirty="0" smtClean="0">
              <a:solidFill>
                <a:srgbClr val="000000"/>
              </a:solidFill>
              <a:latin typeface="Berlin Sans FB Demi" pitchFamily="34" charset="0"/>
            </a:endParaRPr>
          </a:p>
          <a:p>
            <a:pPr algn="just"/>
            <a:r>
              <a:rPr lang="fr-FR" u="sng" dirty="0" smtClean="0">
                <a:solidFill>
                  <a:srgbClr val="FF0000"/>
                </a:solidFill>
                <a:latin typeface="Berlin Sans FB Demi" pitchFamily="34" charset="0"/>
              </a:rPr>
              <a:t>Limited by the spatial </a:t>
            </a:r>
            <a:r>
              <a:rPr lang="fr-FR" u="sng" dirty="0" err="1" smtClean="0">
                <a:solidFill>
                  <a:srgbClr val="FF0000"/>
                </a:solidFill>
                <a:latin typeface="Berlin Sans FB Demi" pitchFamily="34" charset="0"/>
              </a:rPr>
              <a:t>resolution</a:t>
            </a:r>
            <a:r>
              <a:rPr lang="fr-FR" u="sng" dirty="0" smtClean="0">
                <a:solidFill>
                  <a:srgbClr val="FF0000"/>
                </a:solidFill>
                <a:latin typeface="Berlin Sans FB Demi" pitchFamily="34" charset="0"/>
              </a:rPr>
              <a:t> !</a:t>
            </a:r>
          </a:p>
          <a:p>
            <a:pPr algn="just"/>
            <a:endParaRPr lang="fr-FR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58" y="3153833"/>
            <a:ext cx="2021871" cy="14236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68778" y="3929945"/>
            <a:ext cx="189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Delaa</a:t>
            </a:r>
            <a:r>
              <a:rPr lang="en-US" dirty="0" smtClean="0"/>
              <a:t> et al. (2013)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5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1955</Words>
  <Application>Microsoft Macintosh PowerPoint</Application>
  <PresentationFormat>Présentation à l'écran (4:3)</PresentationFormat>
  <Paragraphs>623</Paragraphs>
  <Slides>26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A visible instrument for interferometry</vt:lpstr>
      <vt:lpstr>Massive Stars: Topics</vt:lpstr>
      <vt:lpstr>Massive Stars: Scientific production</vt:lpstr>
      <vt:lpstr>Massive Stars: VEGA Targets </vt:lpstr>
      <vt:lpstr>VEGA actual limitations</vt:lpstr>
      <vt:lpstr>Massive Stars: Stellar Surfaces</vt:lpstr>
      <vt:lpstr>Massive Stars: Stellar Surfaces</vt:lpstr>
      <vt:lpstr>Présentation PowerPoint</vt:lpstr>
      <vt:lpstr>MASSIVE STARS: Stellar Surfaces</vt:lpstr>
      <vt:lpstr>Massive Stars: Stellar activity </vt:lpstr>
      <vt:lpstr>Massive Stars: circumstellar environments</vt:lpstr>
      <vt:lpstr>Massive stars: image reconstruction</vt:lpstr>
      <vt:lpstr>Massive Stars: circumstellar environments</vt:lpstr>
      <vt:lpstr>Massive stars: classical Be stars</vt:lpstr>
      <vt:lpstr>Massive stars: B[e]</vt:lpstr>
      <vt:lpstr>Massive stars: Corotating-Interacting regions</vt:lpstr>
      <vt:lpstr>Massive stars: B &amp; A supergiants</vt:lpstr>
      <vt:lpstr>Massive stars: Yellow hypergiants</vt:lpstr>
      <vt:lpstr>Massive stars: Wolf Rayet</vt:lpstr>
      <vt:lpstr>Présentation PowerPoint</vt:lpstr>
      <vt:lpstr>Massive stars: Novae</vt:lpstr>
      <vt:lpstr>Massive stars: multiplicity</vt:lpstr>
      <vt:lpstr>Massive stars: interaction</vt:lpstr>
      <vt:lpstr>Massive stars: global specifications</vt:lpstr>
      <vt:lpstr>Where ?</vt:lpstr>
      <vt:lpstr>MROI ?</vt:lpstr>
    </vt:vector>
  </TitlesOfParts>
  <Company>Observatoire de la Côte d'Azur - 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visible instrument for interferometry</dc:title>
  <dc:creator>Philippe Stee</dc:creator>
  <cp:lastModifiedBy>Philippe Stee</cp:lastModifiedBy>
  <cp:revision>41</cp:revision>
  <dcterms:created xsi:type="dcterms:W3CDTF">2015-01-09T13:50:12Z</dcterms:created>
  <dcterms:modified xsi:type="dcterms:W3CDTF">2015-01-13T13:01:53Z</dcterms:modified>
</cp:coreProperties>
</file>